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601" r:id="rId6"/>
    <p:sldId id="468" r:id="rId7"/>
    <p:sldId id="469" r:id="rId8"/>
    <p:sldId id="602" r:id="rId9"/>
    <p:sldId id="260" r:id="rId10"/>
    <p:sldId id="259" r:id="rId11"/>
    <p:sldId id="607" r:id="rId12"/>
    <p:sldId id="263" r:id="rId13"/>
    <p:sldId id="606" r:id="rId14"/>
    <p:sldId id="605" r:id="rId15"/>
    <p:sldId id="608" r:id="rId16"/>
    <p:sldId id="620" r:id="rId17"/>
    <p:sldId id="621" r:id="rId18"/>
    <p:sldId id="609" r:id="rId19"/>
    <p:sldId id="596" r:id="rId20"/>
    <p:sldId id="610" r:id="rId21"/>
    <p:sldId id="625" r:id="rId22"/>
    <p:sldId id="578" r:id="rId23"/>
    <p:sldId id="478" r:id="rId24"/>
    <p:sldId id="604" r:id="rId25"/>
    <p:sldId id="624" r:id="rId26"/>
    <p:sldId id="623" r:id="rId27"/>
    <p:sldId id="592" r:id="rId28"/>
    <p:sldId id="611" r:id="rId29"/>
    <p:sldId id="614" r:id="rId30"/>
    <p:sldId id="615" r:id="rId31"/>
    <p:sldId id="618" r:id="rId32"/>
    <p:sldId id="603" r:id="rId33"/>
    <p:sldId id="619" r:id="rId34"/>
    <p:sldId id="617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ег Молодцов" initials="ОМ" lastIdx="1" clrIdx="0">
    <p:extLst>
      <p:ext uri="{19B8F6BF-5375-455C-9EA6-DF929625EA0E}">
        <p15:presenceInfo xmlns:p15="http://schemas.microsoft.com/office/powerpoint/2012/main" userId="9474c228aac9fc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ег Молодцов" userId="7d0c501bf7eb63a4" providerId="LiveId" clId="{7ED44841-E140-4826-A5AD-801647801396}"/>
    <pc:docChg chg="custSel delSld modSld">
      <pc:chgData name="Олег Молодцов" userId="7d0c501bf7eb63a4" providerId="LiveId" clId="{7ED44841-E140-4826-A5AD-801647801396}" dt="2023-06-01T08:13:27.436" v="69"/>
      <pc:docMkLst>
        <pc:docMk/>
      </pc:docMkLst>
      <pc:sldChg chg="modSp mod">
        <pc:chgData name="Олег Молодцов" userId="7d0c501bf7eb63a4" providerId="LiveId" clId="{7ED44841-E140-4826-A5AD-801647801396}" dt="2023-06-01T08:09:55.006" v="17" actId="20577"/>
        <pc:sldMkLst>
          <pc:docMk/>
          <pc:sldMk cId="2955339393" sldId="262"/>
        </pc:sldMkLst>
        <pc:spChg chg="mod">
          <ac:chgData name="Олег Молодцов" userId="7d0c501bf7eb63a4" providerId="LiveId" clId="{7ED44841-E140-4826-A5AD-801647801396}" dt="2023-06-01T08:09:55.006" v="17" actId="20577"/>
          <ac:spMkLst>
            <pc:docMk/>
            <pc:sldMk cId="2955339393" sldId="262"/>
            <ac:spMk id="3" creationId="{BE90C3CE-D4A7-F868-B73C-BBF909052C8E}"/>
          </ac:spMkLst>
        </pc:spChg>
      </pc:sldChg>
      <pc:sldChg chg="modSp mod">
        <pc:chgData name="Олег Молодцов" userId="7d0c501bf7eb63a4" providerId="LiveId" clId="{7ED44841-E140-4826-A5AD-801647801396}" dt="2023-06-01T08:06:11.988" v="7" actId="20577"/>
        <pc:sldMkLst>
          <pc:docMk/>
          <pc:sldMk cId="2675642575" sldId="607"/>
        </pc:sldMkLst>
        <pc:spChg chg="mod">
          <ac:chgData name="Олег Молодцов" userId="7d0c501bf7eb63a4" providerId="LiveId" clId="{7ED44841-E140-4826-A5AD-801647801396}" dt="2023-06-01T08:06:11.988" v="7" actId="20577"/>
          <ac:spMkLst>
            <pc:docMk/>
            <pc:sldMk cId="2675642575" sldId="607"/>
            <ac:spMk id="4" creationId="{7DC07C61-A789-8A83-DA1B-FD287924A046}"/>
          </ac:spMkLst>
        </pc:spChg>
      </pc:sldChg>
      <pc:sldChg chg="modSp mod">
        <pc:chgData name="Олег Молодцов" userId="7d0c501bf7eb63a4" providerId="LiveId" clId="{7ED44841-E140-4826-A5AD-801647801396}" dt="2023-06-01T08:12:38.486" v="65" actId="20577"/>
        <pc:sldMkLst>
          <pc:docMk/>
          <pc:sldMk cId="786163063" sldId="608"/>
        </pc:sldMkLst>
        <pc:spChg chg="mod">
          <ac:chgData name="Олег Молодцов" userId="7d0c501bf7eb63a4" providerId="LiveId" clId="{7ED44841-E140-4826-A5AD-801647801396}" dt="2023-06-01T08:12:38.486" v="65" actId="20577"/>
          <ac:spMkLst>
            <pc:docMk/>
            <pc:sldMk cId="786163063" sldId="608"/>
            <ac:spMk id="2" creationId="{1BB4987B-79AC-8F30-2A99-EDE36E76728C}"/>
          </ac:spMkLst>
        </pc:spChg>
      </pc:sldChg>
      <pc:sldChg chg="modSp mod">
        <pc:chgData name="Олег Молодцов" userId="7d0c501bf7eb63a4" providerId="LiveId" clId="{7ED44841-E140-4826-A5AD-801647801396}" dt="2023-06-01T08:13:14.226" v="67"/>
        <pc:sldMkLst>
          <pc:docMk/>
          <pc:sldMk cId="3043925881" sldId="620"/>
        </pc:sldMkLst>
        <pc:spChg chg="mod">
          <ac:chgData name="Олег Молодцов" userId="7d0c501bf7eb63a4" providerId="LiveId" clId="{7ED44841-E140-4826-A5AD-801647801396}" dt="2023-06-01T08:13:14.226" v="67"/>
          <ac:spMkLst>
            <pc:docMk/>
            <pc:sldMk cId="3043925881" sldId="620"/>
            <ac:spMk id="2" creationId="{1BB4987B-79AC-8F30-2A99-EDE36E76728C}"/>
          </ac:spMkLst>
        </pc:spChg>
      </pc:sldChg>
      <pc:sldChg chg="modSp mod">
        <pc:chgData name="Олег Молодцов" userId="7d0c501bf7eb63a4" providerId="LiveId" clId="{7ED44841-E140-4826-A5AD-801647801396}" dt="2023-06-01T08:13:27.436" v="69"/>
        <pc:sldMkLst>
          <pc:docMk/>
          <pc:sldMk cId="3286037962" sldId="621"/>
        </pc:sldMkLst>
        <pc:spChg chg="mod">
          <ac:chgData name="Олег Молодцов" userId="7d0c501bf7eb63a4" providerId="LiveId" clId="{7ED44841-E140-4826-A5AD-801647801396}" dt="2023-06-01T08:13:27.436" v="69"/>
          <ac:spMkLst>
            <pc:docMk/>
            <pc:sldMk cId="3286037962" sldId="621"/>
            <ac:spMk id="2" creationId="{1BB4987B-79AC-8F30-2A99-EDE36E76728C}"/>
          </ac:spMkLst>
        </pc:spChg>
      </pc:sldChg>
      <pc:sldChg chg="del">
        <pc:chgData name="Олег Молодцов" userId="7d0c501bf7eb63a4" providerId="LiveId" clId="{7ED44841-E140-4826-A5AD-801647801396}" dt="2023-06-01T08:08:28.738" v="14" actId="2696"/>
        <pc:sldMkLst>
          <pc:docMk/>
          <pc:sldMk cId="1853086244" sldId="622"/>
        </pc:sldMkLst>
      </pc:sldChg>
      <pc:sldChg chg="modSp mod">
        <pc:chgData name="Олег Молодцов" userId="7d0c501bf7eb63a4" providerId="LiveId" clId="{7ED44841-E140-4826-A5AD-801647801396}" dt="2023-06-01T08:08:56.737" v="16" actId="5793"/>
        <pc:sldMkLst>
          <pc:docMk/>
          <pc:sldMk cId="1261137590" sldId="625"/>
        </pc:sldMkLst>
        <pc:spChg chg="mod">
          <ac:chgData name="Олег Молодцов" userId="7d0c501bf7eb63a4" providerId="LiveId" clId="{7ED44841-E140-4826-A5AD-801647801396}" dt="2023-06-01T08:08:56.737" v="16" actId="5793"/>
          <ac:spMkLst>
            <pc:docMk/>
            <pc:sldMk cId="1261137590" sldId="625"/>
            <ac:spMk id="2" creationId="{2E6824BB-177F-350E-C54F-0DC3B0FACFA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3T22:34:22.515" idx="1">
    <p:pos x="146" y="146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E291A-2DDE-8F42-6A94-D9D86BB92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796E07-E7B4-7AC6-0EE5-907C3E82D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66AB5A-7D13-4A35-F485-68CFC3FD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D766D-8EC3-8001-72E8-66672285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1B3802-FF82-8FC9-36E1-B80F3BDF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70CD5-5A3A-E5EE-8642-20F21E2D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31CA91-29D5-01A9-6D8C-6B39AAFB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59247-EBFF-3E69-FED7-663A7F73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E251F6-D28F-0C69-A899-8BDAAC69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7B216B-9688-9655-BEC7-E91F1FE5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56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CE0CDE-E7AE-FDF0-2711-AE0B272A3F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561ACF-87C1-D1D7-CAA4-DABDE6A7F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187FD8-E0F5-CA77-82CA-B094B3C3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FA652D-F4F3-9F7A-8482-CC9CB6E0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21FFCF-8E4D-754B-C4C7-9D299AFC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0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99E54-4BE3-0238-B562-D7BDCA06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D6D0CE-4ED8-B93B-DD9F-1A4F9FA3E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F6318-16CC-0689-A6F5-593DF5D7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D4DB32-654F-91E7-F6A9-5A551E2D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7DABE0-CF71-4AA8-38B1-73F9F700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3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53446-B5F3-5BEA-6747-B0B58A9B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4511C-5154-CD70-3CAD-C275488B6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7E5DF7-679D-96A2-B6C7-F1BFD2363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8F63-7B88-F374-0A1D-EF1C61A4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E1B1D0-E1D5-29FC-E2BB-09A22F84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8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44006-4D47-2FB5-44FE-45DAD30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78604-DAB1-0CDC-09C7-57926FB99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87C3F3-8E48-542B-0C8F-2CCE6925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B2208-55FA-5DB5-A126-AF3CD76F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053BAD-5C93-D6BF-FD41-00D50243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174390-6058-C2A1-77DF-2F59F426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8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99569-9DAB-D05B-5B56-BA070E0DF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D2FEE6-61F3-4964-FEA2-DDEDC454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6E4CB5-5B7F-2350-71C4-B4C5C63C3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34C38D-3579-8BE2-01A4-571A9C8FA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D22841-F6A5-1B0D-A85F-36182DF4C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5759C8-A3A5-4D96-B26F-DA225B35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5FAF6C-000D-BE09-BBA4-61B61568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70F5F0-3595-C7F7-44BA-FA482CF3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1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D686B-E001-52E6-F8EC-A9D24F80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936F2-6FC4-D74C-0868-65EFFE935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EEF3E7-9342-9B43-A129-C6773F0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579117-3B5B-E914-67C6-C17C5B0D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1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9F43F6-CF4C-550F-2377-03F76BC3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FAD68D-C0AA-3A4F-4378-60F40A9A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33ED1B-368A-D089-6EA6-680FCC10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5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0CBBB-DC30-0EBF-C3D5-06638C87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E5C4A8-FA1A-4B7E-7169-90BDAF33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699AFC-7D63-1268-232C-058AA89CD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665E08-F286-A3B3-0B70-6B79654D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1A4240-BB24-288B-547E-3719D090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92CD96-DE32-A8AE-91D9-7E958DF3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6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6360D-6FF7-BF9F-E554-74685710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A439EC-A634-B66E-CD89-A98A74AE6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479911-C9C5-BF51-3C1A-0FF753D13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BD31CA-024B-44D2-76C5-FA5EF373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D49362-DFFA-3D4A-A60C-6E379450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B77FFB-5D58-D3FF-D052-A6A2A307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15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FADDE-CC99-C045-2F6B-56595FB4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FC35F8-8C8D-5BC6-E20E-A523B420E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44AFDC-39D0-DA3D-72C7-F54D0F938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A33E-AFC1-4FCE-883A-F0C912198FE0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61E3F0-3BDC-89D2-DC25-137D19481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AE058-2F82-903E-9AD6-11ECF06E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3CC4-8A9E-4EF3-B753-BB0001542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9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33EEE-F399-8D7D-902D-DB697C992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4857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Предпринимательство</a:t>
            </a:r>
            <a:br>
              <a:rPr lang="ru-RU" sz="40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0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896526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957" y="298174"/>
            <a:ext cx="11340547" cy="97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3600" dirty="0"/>
              <a:t>Предпринимательство </a:t>
            </a:r>
          </a:p>
          <a:p>
            <a:pPr algn="ctr">
              <a:lnSpc>
                <a:spcPct val="50000"/>
              </a:lnSpc>
            </a:pPr>
            <a:r>
              <a:rPr lang="ru-RU" sz="3600" dirty="0"/>
              <a:t>как критически важная компонента социально-экономической жизни страны</a:t>
            </a:r>
          </a:p>
        </p:txBody>
      </p:sp>
      <p:pic>
        <p:nvPicPr>
          <p:cNvPr id="4" name="Рисунок 3" descr="C:\Users\1\Documents\ОМ\МАП\ПОПУЛЯРИЗАЦИЯ\Слайд из презентации ВЦИО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42" y="1470483"/>
            <a:ext cx="7002049" cy="5248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243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6893" y="170953"/>
            <a:ext cx="11340547" cy="97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3600" dirty="0"/>
              <a:t>Предпринимательство </a:t>
            </a:r>
          </a:p>
          <a:p>
            <a:pPr algn="ctr">
              <a:lnSpc>
                <a:spcPct val="50000"/>
              </a:lnSpc>
            </a:pPr>
            <a:r>
              <a:rPr lang="ru-RU" sz="3600" dirty="0"/>
              <a:t>как критически важная компонента </a:t>
            </a:r>
          </a:p>
          <a:p>
            <a:pPr algn="ctr">
              <a:lnSpc>
                <a:spcPct val="50000"/>
              </a:lnSpc>
            </a:pPr>
            <a:r>
              <a:rPr lang="ru-RU" sz="3600" dirty="0"/>
              <a:t>социально-экономической жизни страны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25332"/>
              </p:ext>
            </p:extLst>
          </p:nvPr>
        </p:nvGraphicFramePr>
        <p:xfrm>
          <a:off x="1071437" y="1146926"/>
          <a:ext cx="1054541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139">
                  <a:extLst>
                    <a:ext uri="{9D8B030D-6E8A-4147-A177-3AD203B41FA5}">
                      <a16:colId xmlns:a16="http://schemas.microsoft.com/office/drawing/2014/main" val="3618782942"/>
                    </a:ext>
                  </a:extLst>
                </a:gridCol>
                <a:gridCol w="3515139">
                  <a:extLst>
                    <a:ext uri="{9D8B030D-6E8A-4147-A177-3AD203B41FA5}">
                      <a16:colId xmlns:a16="http://schemas.microsoft.com/office/drawing/2014/main" val="4191138159"/>
                    </a:ext>
                  </a:extLst>
                </a:gridCol>
                <a:gridCol w="3515139">
                  <a:extLst>
                    <a:ext uri="{9D8B030D-6E8A-4147-A177-3AD203B41FA5}">
                      <a16:colId xmlns:a16="http://schemas.microsoft.com/office/drawing/2014/main" val="1350425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Учителя, преподаватели, ученые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Госслужащие, чиновники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Предприниматели,</a:t>
                      </a:r>
                      <a:r>
                        <a:rPr lang="ru-RU" sz="2400" baseline="0" dirty="0"/>
                        <a:t> бизнес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1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Создают </a:t>
                      </a:r>
                      <a:r>
                        <a:rPr lang="ru-RU" sz="2000" dirty="0" err="1"/>
                        <a:t>знаниевые</a:t>
                      </a:r>
                      <a:r>
                        <a:rPr lang="ru-RU" sz="2000" baseline="0" dirty="0"/>
                        <a:t> и кадровые заготовки, необходимые для стабильного существования и развития государства и общества.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Определяют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рамки, формируют нормы, условия для разного рода деятельности, в том числе предпринимательства. </a:t>
                      </a:r>
                    </a:p>
                    <a:p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Обеспечивают реализацию целей и задач государства (социальные, безопасность, инфраструктура) в рамках выделенных бюджетов.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На основе </a:t>
                      </a:r>
                      <a:r>
                        <a:rPr lang="ru-RU" sz="2000" dirty="0" err="1"/>
                        <a:t>знаниевых</a:t>
                      </a:r>
                      <a:r>
                        <a:rPr lang="ru-RU" sz="2000" dirty="0"/>
                        <a:t>, кадровых заготовок и других ресурсов в заданных правовых и нормативных рамках на основе</a:t>
                      </a:r>
                      <a:r>
                        <a:rPr lang="ru-RU" sz="2000" baseline="0" dirty="0"/>
                        <a:t> личной 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инициативы и ответственности в условиях постоянных перемен находят эффективные пути развития социально-экономической жизни, обеспечивают ее динамическую стабильность.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16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DC07C61-A789-8A83-DA1B-FD287924A046}"/>
              </a:ext>
            </a:extLst>
          </p:cNvPr>
          <p:cNvSpPr txBox="1"/>
          <p:nvPr/>
        </p:nvSpPr>
        <p:spPr>
          <a:xfrm>
            <a:off x="1071437" y="5891917"/>
            <a:ext cx="105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ЭТИ ТРИ КАТЕГОРИИ УНИКАЛЬНЫ, ВЗАИМОДОПОЛНЯЮТ ДРУГ ДРУГА И ОДИНАКОВО ВАЖНЫ</a:t>
            </a:r>
          </a:p>
        </p:txBody>
      </p:sp>
    </p:spTree>
    <p:extLst>
      <p:ext uri="{BB962C8B-B14F-4D97-AF65-F5344CB8AC3E}">
        <p14:creationId xmlns:p14="http://schemas.microsoft.com/office/powerpoint/2010/main" val="267564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08760" y="1406170"/>
            <a:ext cx="9372600" cy="4455134"/>
          </a:xfrm>
          <a:prstGeom prst="ellipse">
            <a:avLst/>
          </a:prstGeom>
          <a:solidFill>
            <a:schemeClr val="bg1"/>
          </a:solidFill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96957" y="298174"/>
            <a:ext cx="11340547" cy="97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3600" dirty="0"/>
              <a:t>Предпринимательство </a:t>
            </a:r>
          </a:p>
          <a:p>
            <a:pPr algn="ctr">
              <a:lnSpc>
                <a:spcPct val="50000"/>
              </a:lnSpc>
            </a:pPr>
            <a:r>
              <a:rPr lang="ru-RU" sz="3600" dirty="0"/>
              <a:t>как критически важная компонента социально-экономической жизни страны</a:t>
            </a:r>
          </a:p>
        </p:txBody>
      </p:sp>
      <p:pic>
        <p:nvPicPr>
          <p:cNvPr id="16" name="Рисунок 15" descr="C:\Users\1\Documents\ОМ\МАП\БЕЛЕНЬКАЯ\тройка лошадей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86" y="2706783"/>
            <a:ext cx="6092687" cy="39325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974035" y="1644996"/>
          <a:ext cx="1054541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139">
                  <a:extLst>
                    <a:ext uri="{9D8B030D-6E8A-4147-A177-3AD203B41FA5}">
                      <a16:colId xmlns:a16="http://schemas.microsoft.com/office/drawing/2014/main" val="3618782942"/>
                    </a:ext>
                  </a:extLst>
                </a:gridCol>
                <a:gridCol w="3515139">
                  <a:extLst>
                    <a:ext uri="{9D8B030D-6E8A-4147-A177-3AD203B41FA5}">
                      <a16:colId xmlns:a16="http://schemas.microsoft.com/office/drawing/2014/main" val="4191138159"/>
                    </a:ext>
                  </a:extLst>
                </a:gridCol>
                <a:gridCol w="3515139">
                  <a:extLst>
                    <a:ext uri="{9D8B030D-6E8A-4147-A177-3AD203B41FA5}">
                      <a16:colId xmlns:a16="http://schemas.microsoft.com/office/drawing/2014/main" val="1350425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Учителя, преподаватели, ученые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Госслужащие, чиновники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Предприниматели,</a:t>
                      </a:r>
                      <a:r>
                        <a:rPr lang="ru-RU" sz="2400" baseline="0" dirty="0"/>
                        <a:t> бизнес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1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2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60494A-3764-E02C-712C-446AD52945B5}"/>
              </a:ext>
            </a:extLst>
          </p:cNvPr>
          <p:cNvSpPr txBox="1"/>
          <p:nvPr/>
        </p:nvSpPr>
        <p:spPr>
          <a:xfrm>
            <a:off x="492981" y="2630052"/>
            <a:ext cx="113306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3. </a:t>
            </a:r>
            <a:r>
              <a:rPr lang="ru-RU" sz="3600" b="1" cap="all" dirty="0">
                <a:solidFill>
                  <a:srgbClr val="FF0000"/>
                </a:solidFill>
              </a:rPr>
              <a:t>Какие компетенции нужны предпринимателю </a:t>
            </a:r>
          </a:p>
          <a:p>
            <a:pPr algn="ctr"/>
            <a:r>
              <a:rPr lang="ru-RU" sz="3600" b="1" cap="all" dirty="0">
                <a:solidFill>
                  <a:srgbClr val="FF0000"/>
                </a:solidFill>
              </a:rPr>
              <a:t>и как их сформировать и усилить</a:t>
            </a:r>
            <a:endParaRPr lang="ru-RU" sz="3600" cap="all" dirty="0"/>
          </a:p>
        </p:txBody>
      </p:sp>
    </p:spTree>
    <p:extLst>
      <p:ext uri="{BB962C8B-B14F-4D97-AF65-F5344CB8AC3E}">
        <p14:creationId xmlns:p14="http://schemas.microsoft.com/office/powerpoint/2010/main" val="312998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A9AC7F-FFA4-1785-BDD3-A6DEDA66F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4" y="527857"/>
            <a:ext cx="11972632" cy="5802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84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4987B-79AC-8F30-2A99-EDE36E76728C}"/>
              </a:ext>
            </a:extLst>
          </p:cNvPr>
          <p:cNvSpPr txBox="1"/>
          <p:nvPr/>
        </p:nvSpPr>
        <p:spPr>
          <a:xfrm>
            <a:off x="972997" y="620526"/>
            <a:ext cx="10086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 МОЖНО ЛИ И НУЖНО ЛИ ОБУЧАТЬ ПРЕДПРИНИМАТЕЛЬСТВУ,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ОБУЧАТЬ ПРЕДПРИНИМАТЕЛЯ?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C8E4E8-38CE-00BD-7143-81568F6F2A42}"/>
              </a:ext>
            </a:extLst>
          </p:cNvPr>
          <p:cNvSpPr txBox="1"/>
          <p:nvPr/>
        </p:nvSpPr>
        <p:spPr>
          <a:xfrm>
            <a:off x="1973123" y="2516728"/>
            <a:ext cx="8086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ОЧЕНЬ ОПЫТНЫЙ И УСПЕШНЫЙ ПРЕДПРИНИМАТЕЛЬ: 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НЕТ!              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6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4987B-79AC-8F30-2A99-EDE36E76728C}"/>
              </a:ext>
            </a:extLst>
          </p:cNvPr>
          <p:cNvSpPr txBox="1"/>
          <p:nvPr/>
        </p:nvSpPr>
        <p:spPr>
          <a:xfrm>
            <a:off x="972997" y="620526"/>
            <a:ext cx="10086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 МОЖНО ЛИ И НУЖНО ЛИ ОБУЧАТЬ ПРЕДПРИНИМАТЕЛЬСТВУ,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ОБУЧАТЬ ПРЕДПРИНИМАТЕЛЯ?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C8E4E8-38CE-00BD-7143-81568F6F2A42}"/>
              </a:ext>
            </a:extLst>
          </p:cNvPr>
          <p:cNvSpPr txBox="1"/>
          <p:nvPr/>
        </p:nvSpPr>
        <p:spPr>
          <a:xfrm>
            <a:off x="1973123" y="2516728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ОЧЕНЬ ОПЫТНЫЙ И УСПЕШНЫЙ ПРЕДПРИНИМАТЕЛЬ: 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НЕТ!              НО ВСЕ ЖЕ – ДА!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2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B4987B-79AC-8F30-2A99-EDE36E76728C}"/>
              </a:ext>
            </a:extLst>
          </p:cNvPr>
          <p:cNvSpPr txBox="1"/>
          <p:nvPr/>
        </p:nvSpPr>
        <p:spPr>
          <a:xfrm>
            <a:off x="972997" y="620526"/>
            <a:ext cx="10086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 МОЖНО ЛИ И НУЖНО ЛИ ОБУЧАТЬ ПРЕДПРИНИМАТЕЛЬСТВУ,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ОБУЧАТЬ ПРЕДПРИНИМАТЕЛЯ?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C8E4E8-38CE-00BD-7143-81568F6F2A42}"/>
              </a:ext>
            </a:extLst>
          </p:cNvPr>
          <p:cNvSpPr txBox="1"/>
          <p:nvPr/>
        </p:nvSpPr>
        <p:spPr>
          <a:xfrm>
            <a:off x="1973123" y="2516728"/>
            <a:ext cx="80867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ОЧЕНЬ ОПЫТНЫЙ  И УСПЕШНЫЙ ПРЕДПРИНИМАТЕЛЬ: 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НЕТ!              НО ВСЕ ЖЕ – ДА!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…НУЖНЫ ТРИ УМЕНИЯ </a:t>
            </a:r>
          </a:p>
          <a:p>
            <a:pPr algn="ctr"/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37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C52B3-DE59-14B4-64AE-76C296F03869}"/>
              </a:ext>
            </a:extLst>
          </p:cNvPr>
          <p:cNvSpPr txBox="1"/>
          <p:nvPr/>
        </p:nvSpPr>
        <p:spPr>
          <a:xfrm>
            <a:off x="1248355" y="674400"/>
            <a:ext cx="1030489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>
                <a:solidFill>
                  <a:srgbClr val="FF0000"/>
                </a:solidFill>
              </a:rPr>
              <a:t>ОЧЕНЬ ХОРОШО ПРЕДСТАВЛЯТЬ, ПОНИМАТЬ СВОЕГО ПОТРЕБИТЕЛЯ, ПАРТНЕРА, ДРУГОГО ЧЕЛОВЕКА, УМЕТЬ ВСТАВАТЬ НА ЕГО МЕСТО</a:t>
            </a:r>
          </a:p>
          <a:p>
            <a:pPr marL="342900" indent="-342900">
              <a:buAutoNum type="arabicPeriod"/>
            </a:pPr>
            <a:endParaRPr lang="ru-RU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ru-RU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3200" b="1" dirty="0">
                <a:solidFill>
                  <a:srgbClr val="FF0000"/>
                </a:solidFill>
              </a:rPr>
              <a:t>ВСЕ ОЧЕНЬ ТЩАТЕЛЬНО ПРОДУМЫВАТЬ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И ПРАВИЛЬНО ДОКУМЕНТАЛЬНО ОФОРМЛЯТЬ</a:t>
            </a:r>
          </a:p>
          <a:p>
            <a:pPr marL="342900" indent="-342900">
              <a:buAutoNum type="arabicPeriod"/>
            </a:pPr>
            <a:endParaRPr lang="ru-RU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ru-RU" sz="32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3200" b="1" dirty="0">
                <a:solidFill>
                  <a:srgbClr val="FF0000"/>
                </a:solidFill>
              </a:rPr>
              <a:t>И ОЧЕНЬ ДЕТАЛЬНО ВСЕ ПРОСЧИТЫВАТЬ,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НИЧЕГО НЕ УПУСКАЯ</a:t>
            </a:r>
          </a:p>
        </p:txBody>
      </p:sp>
    </p:spTree>
    <p:extLst>
      <p:ext uri="{BB962C8B-B14F-4D97-AF65-F5344CB8AC3E}">
        <p14:creationId xmlns:p14="http://schemas.microsoft.com/office/powerpoint/2010/main" val="1308463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F8EF42-E825-62CB-4BBD-F84187EAE59A}"/>
              </a:ext>
            </a:extLst>
          </p:cNvPr>
          <p:cNvSpPr txBox="1"/>
          <p:nvPr/>
        </p:nvSpPr>
        <p:spPr>
          <a:xfrm>
            <a:off x="1304014" y="1200565"/>
            <a:ext cx="997093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СЕРГЕЙ РЕНАТОВИЧ БОРИСОВ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ПЕРВЫЙ ПРЕЗИДЕНТ «ОПОРЫ РОССИИ»,</a:t>
            </a:r>
          </a:p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ПРЕДСЕДАТЕЛЬ ЕЕ ПОПЕЧИТЕЛЬСКОГО СОВЕТА</a:t>
            </a:r>
          </a:p>
          <a:p>
            <a:pPr algn="ctr"/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ГЛАВНАЯ СПОСОБНОСТЬ, КОМПЕТЕНЦИЯ ПРЕДПРИНИМАТЕЛЯ? 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104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CC5DEB5A-B005-3F21-67D5-869496BD0A3F}"/>
              </a:ext>
            </a:extLst>
          </p:cNvPr>
          <p:cNvSpPr txBox="1">
            <a:spLocks/>
          </p:cNvSpPr>
          <p:nvPr/>
        </p:nvSpPr>
        <p:spPr>
          <a:xfrm>
            <a:off x="5095857" y="374589"/>
            <a:ext cx="6695928" cy="508964"/>
          </a:xfrm>
          <a:prstGeom prst="rect">
            <a:avLst/>
          </a:prstGeom>
        </p:spPr>
        <p:txBody>
          <a:bodyPr vert="horz" wrap="square" lIns="0" tIns="10266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333" algn="ctr">
              <a:spcBef>
                <a:spcPts val="83"/>
              </a:spcBef>
            </a:pPr>
            <a:r>
              <a:rPr lang="ru-RU" sz="3600" b="1" spc="76" dirty="0">
                <a:solidFill>
                  <a:srgbClr val="113C61"/>
                </a:solidFill>
              </a:rPr>
              <a:t>Молодцов </a:t>
            </a:r>
            <a:r>
              <a:rPr lang="ru-RU" sz="3600" b="1" spc="-53" dirty="0">
                <a:solidFill>
                  <a:srgbClr val="113C61"/>
                </a:solidFill>
              </a:rPr>
              <a:t>Олег</a:t>
            </a:r>
            <a:r>
              <a:rPr lang="ru-RU" sz="3600" b="1" spc="13" dirty="0">
                <a:solidFill>
                  <a:srgbClr val="113C61"/>
                </a:solidFill>
              </a:rPr>
              <a:t> </a:t>
            </a:r>
            <a:r>
              <a:rPr lang="ru-RU" sz="3600" b="1" spc="163" dirty="0">
                <a:solidFill>
                  <a:srgbClr val="113C61"/>
                </a:solidFill>
              </a:rPr>
              <a:t>Владимирович</a:t>
            </a:r>
            <a:endParaRPr lang="ru-RU" sz="3600" b="1" dirty="0"/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BE90C3CE-D4A7-F868-B73C-BBF909052C8E}"/>
              </a:ext>
            </a:extLst>
          </p:cNvPr>
          <p:cNvSpPr txBox="1"/>
          <p:nvPr/>
        </p:nvSpPr>
        <p:spPr>
          <a:xfrm>
            <a:off x="867622" y="939213"/>
            <a:ext cx="10663490" cy="5781241"/>
          </a:xfrm>
          <a:prstGeom prst="rect">
            <a:avLst/>
          </a:prstGeom>
        </p:spPr>
        <p:txBody>
          <a:bodyPr vert="horz" wrap="square" lIns="0" tIns="22649" rIns="0" bIns="0" rtlCol="0">
            <a:spAutoFit/>
          </a:bodyPr>
          <a:lstStyle/>
          <a:p>
            <a:pPr marL="377392" marR="3386" indent="-369113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руководитель Комитета по образованию </a:t>
            </a:r>
          </a:p>
          <a:p>
            <a:pPr marL="8279" marR="3386" algn="r" defTabSz="590634">
              <a:lnSpc>
                <a:spcPts val="2853"/>
              </a:lnSpc>
              <a:spcBef>
                <a:spcPts val="183"/>
              </a:spcBef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Московской ассоциации предпринимателей (МАП)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endParaRPr lang="ru-RU" sz="2000" spc="97" dirty="0">
              <a:solidFill>
                <a:srgbClr val="113C61"/>
              </a:solidFill>
              <a:ea typeface="Cambria Math" panose="02040503050406030204" pitchFamily="18" charset="0"/>
              <a:cs typeface="Arial"/>
            </a:endParaRPr>
          </a:p>
          <a:p>
            <a:pPr marL="377392" marR="3386" indent="-369113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член Комитета по предпринимательскому образованию ОПОРЫ РОССИИ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 </a:t>
            </a:r>
          </a:p>
          <a:p>
            <a:pPr marL="377392" marR="3386" indent="-369113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советник президента МАП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 </a:t>
            </a:r>
          </a:p>
          <a:p>
            <a:pPr marL="377392" marR="3386" indent="-369113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член сети Национальной гильдии 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профессиональных консультантов (НГПК)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 </a:t>
            </a:r>
          </a:p>
          <a:p>
            <a:pPr marL="377392" marR="3386" indent="-369113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бизнес-консультант с 1996 года</a:t>
            </a:r>
            <a:b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</a:b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 </a:t>
            </a:r>
          </a:p>
          <a:p>
            <a:pPr marL="351179" marR="3386" indent="-342900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Координатор групповой динамики по технологии ШАГ</a:t>
            </a:r>
          </a:p>
          <a:p>
            <a:pPr marL="351179" marR="3386" indent="-342900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endParaRPr lang="ru-RU" sz="2000" spc="97" dirty="0">
              <a:solidFill>
                <a:srgbClr val="113C61"/>
              </a:solidFill>
              <a:ea typeface="Cambria Math" panose="02040503050406030204" pitchFamily="18" charset="0"/>
              <a:cs typeface="Arial"/>
            </a:endParaRPr>
          </a:p>
          <a:p>
            <a:pPr marL="351179" marR="3386" indent="-342900" algn="r" defTabSz="590634">
              <a:lnSpc>
                <a:spcPts val="2853"/>
              </a:lnSpc>
              <a:spcBef>
                <a:spcPts val="183"/>
              </a:spcBef>
              <a:buFont typeface="Arial" panose="020B0604020202020204" pitchFamily="34" charset="0"/>
              <a:buChar char="•"/>
              <a:tabLst>
                <a:tab pos="1695092" algn="l"/>
                <a:tab pos="2337762" algn="l"/>
                <a:tab pos="4360489" algn="l"/>
                <a:tab pos="4716886" algn="l"/>
                <a:tab pos="6266333" algn="l"/>
                <a:tab pos="6819177" algn="l"/>
                <a:tab pos="8418661" algn="l"/>
              </a:tabLst>
            </a:pP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Педагог –</a:t>
            </a:r>
            <a:r>
              <a:rPr lang="en-US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 </a:t>
            </a:r>
            <a:r>
              <a:rPr lang="ru-RU" sz="2000" spc="97" dirty="0">
                <a:solidFill>
                  <a:srgbClr val="113C61"/>
                </a:solidFill>
                <a:ea typeface="Cambria Math" panose="02040503050406030204" pitchFamily="18" charset="0"/>
                <a:cs typeface="Arial"/>
              </a:rPr>
              <a:t>организатор ГБОУ школа №709</a:t>
            </a:r>
            <a:endParaRPr lang="ru-RU" sz="2400" spc="97" dirty="0">
              <a:solidFill>
                <a:srgbClr val="113C61"/>
              </a:solidFill>
              <a:ea typeface="Cambria Math" panose="020405030504060302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5339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9C3B9-A815-D001-9A5B-CFD646552058}"/>
              </a:ext>
            </a:extLst>
          </p:cNvPr>
          <p:cNvSpPr txBox="1"/>
          <p:nvPr/>
        </p:nvSpPr>
        <p:spPr>
          <a:xfrm>
            <a:off x="1105230" y="2822712"/>
            <a:ext cx="1035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РЕЗУЛЬТАТИВНЫЕ ДЕЛОВЫЕ КОММУНИКАЦИИ !</a:t>
            </a:r>
          </a:p>
        </p:txBody>
      </p:sp>
    </p:spTree>
    <p:extLst>
      <p:ext uri="{BB962C8B-B14F-4D97-AF65-F5344CB8AC3E}">
        <p14:creationId xmlns:p14="http://schemas.microsoft.com/office/powerpoint/2010/main" val="1209443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6824BB-177F-350E-C54F-0DC3B0FACFA0}"/>
              </a:ext>
            </a:extLst>
          </p:cNvPr>
          <p:cNvSpPr txBox="1"/>
          <p:nvPr/>
        </p:nvSpPr>
        <p:spPr>
          <a:xfrm>
            <a:off x="882596" y="674400"/>
            <a:ext cx="106706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 СИСТЕМЕ ПРЕДПРИНИМАТЕЛЬСКОЙ ПОДГОТОВКИ – </a:t>
            </a:r>
            <a:endParaRPr lang="en-US" sz="3200" b="1" dirty="0">
              <a:solidFill>
                <a:srgbClr val="0070C0"/>
              </a:solidFill>
            </a:endParaRPr>
          </a:p>
          <a:p>
            <a:r>
              <a:rPr lang="ru-RU" sz="3200" b="1" dirty="0">
                <a:solidFill>
                  <a:srgbClr val="0070C0"/>
                </a:solidFill>
              </a:rPr>
              <a:t>ДВА КОНСТРУКТОРА:</a:t>
            </a:r>
          </a:p>
          <a:p>
            <a:endParaRPr lang="ru-RU" sz="3200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rgbClr val="0070C0"/>
                </a:solidFill>
              </a:rPr>
              <a:t>ОТДЕЛЬНЫЕ ДЕТАЛИ, КОТОРЫЕ МОЖНО ИСПОЛЬЗОВАТЬ ПО НЕОБХОДИМОСТИ В РАЗНЫХ КОМБИНАЦИЯХ;</a:t>
            </a:r>
            <a:endParaRPr lang="en-US" sz="3200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b="1" dirty="0">
                <a:solidFill>
                  <a:srgbClr val="0070C0"/>
                </a:solidFill>
              </a:rPr>
              <a:t>НАБОР КОМПОНЕНТОВ, КОТОРЫЕ НЕОБХОДИМО ИСПОЛЬЗОВАТЬ ПО ОПРЕДЕЛЕННЫМ ТЕХНОЛОГИЯМ,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ПО ПРОВЕРЕННЫМ АЛГОРИТМАМ.</a:t>
            </a:r>
          </a:p>
          <a:p>
            <a:pPr marL="285750" indent="-285750">
              <a:buFontTx/>
              <a:buChar char="-"/>
            </a:pPr>
            <a:endParaRPr lang="ru-RU" sz="3200" b="1" dirty="0">
              <a:solidFill>
                <a:srgbClr val="0070C0"/>
              </a:solidFill>
            </a:endParaRPr>
          </a:p>
          <a:p>
            <a:r>
              <a:rPr lang="ru-RU" sz="3200" b="1" dirty="0">
                <a:solidFill>
                  <a:srgbClr val="0070C0"/>
                </a:solidFill>
              </a:rPr>
              <a:t>ЭТИ УМЕНИЯ ПРИХОДЯТ В ПРОЦЕССЕ ДЕЛОВЫХ ИГР 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И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1261137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574810"/>
            <a:ext cx="5657849" cy="56578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1606560"/>
            <a:ext cx="4924425" cy="36933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5299879"/>
            <a:ext cx="1730811" cy="1427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662" y="5499693"/>
            <a:ext cx="1541346" cy="10275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625" y="5303218"/>
            <a:ext cx="2014847" cy="12240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9600" y="1406013"/>
            <a:ext cx="5260258" cy="5219481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00775" y="1406013"/>
            <a:ext cx="5657849" cy="5219481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7680" y="1293779"/>
            <a:ext cx="11566187" cy="5433292"/>
          </a:xfrm>
          <a:prstGeom prst="rect">
            <a:avLst/>
          </a:prstGeom>
          <a:noFill/>
          <a:ln w="444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0600" y="313200"/>
            <a:ext cx="11060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КОНСТРУКТОР А                                                    КОНСТРУКТОР Б            </a:t>
            </a:r>
          </a:p>
        </p:txBody>
      </p:sp>
    </p:spTree>
    <p:extLst>
      <p:ext uri="{BB962C8B-B14F-4D97-AF65-F5344CB8AC3E}">
        <p14:creationId xmlns:p14="http://schemas.microsoft.com/office/powerpoint/2010/main" val="3302399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EDA04EC-CC18-1342-4306-881ACBAE4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0402"/>
            <a:ext cx="9458324" cy="647228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991070-AF6E-4B24-D77C-158D2F6CB0EA}"/>
              </a:ext>
            </a:extLst>
          </p:cNvPr>
          <p:cNvSpPr/>
          <p:nvPr/>
        </p:nvSpPr>
        <p:spPr>
          <a:xfrm>
            <a:off x="1733550" y="4972050"/>
            <a:ext cx="9029700" cy="9144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5D6752-F16A-FA0B-032A-C3111020E61B}"/>
              </a:ext>
            </a:extLst>
          </p:cNvPr>
          <p:cNvSpPr/>
          <p:nvPr/>
        </p:nvSpPr>
        <p:spPr>
          <a:xfrm>
            <a:off x="1733550" y="2993571"/>
            <a:ext cx="9029700" cy="8382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CB0BC2-28D5-8912-589C-5C380D334A20}"/>
              </a:ext>
            </a:extLst>
          </p:cNvPr>
          <p:cNvSpPr/>
          <p:nvPr/>
        </p:nvSpPr>
        <p:spPr>
          <a:xfrm>
            <a:off x="1733550" y="1447800"/>
            <a:ext cx="9029700" cy="659533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493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D601EC-094A-F590-8A6F-FDD8F65EA54D}"/>
              </a:ext>
            </a:extLst>
          </p:cNvPr>
          <p:cNvSpPr txBox="1"/>
          <p:nvPr/>
        </p:nvSpPr>
        <p:spPr>
          <a:xfrm>
            <a:off x="764650" y="1546688"/>
            <a:ext cx="106626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4. </a:t>
            </a:r>
            <a:r>
              <a:rPr lang="ru-RU" sz="3600" b="1" cap="all" dirty="0">
                <a:solidFill>
                  <a:srgbClr val="FF0000"/>
                </a:solidFill>
              </a:rPr>
              <a:t>О различии и связи предпринимательского мышления и предпринимательской деятельности.</a:t>
            </a:r>
            <a:br>
              <a:rPr lang="ru-RU" sz="3600" b="1" cap="all" dirty="0">
                <a:solidFill>
                  <a:srgbClr val="FF0000"/>
                </a:solidFill>
              </a:rPr>
            </a:br>
            <a:r>
              <a:rPr lang="ru-RU" sz="3600" b="1" cap="all" dirty="0">
                <a:solidFill>
                  <a:srgbClr val="FF0000"/>
                </a:solidFill>
              </a:rPr>
              <a:t> </a:t>
            </a:r>
            <a:br>
              <a:rPr lang="ru-RU" sz="3600" b="1" cap="all" dirty="0">
                <a:solidFill>
                  <a:srgbClr val="FF0000"/>
                </a:solidFill>
              </a:rPr>
            </a:br>
            <a:r>
              <a:rPr lang="ru-RU" sz="3600" b="1" cap="all" dirty="0">
                <a:solidFill>
                  <a:srgbClr val="FF0000"/>
                </a:solidFill>
              </a:rPr>
              <a:t>Возможности и сложности, связанные </a:t>
            </a:r>
          </a:p>
          <a:p>
            <a:pPr algn="ctr"/>
            <a:r>
              <a:rPr lang="ru-RU" sz="3600" b="1" cap="all" dirty="0">
                <a:solidFill>
                  <a:srgbClr val="FF0000"/>
                </a:solidFill>
              </a:rPr>
              <a:t>с предпринимательством.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2274628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EBB453-8F23-B3B4-66B8-0A5FE5BBAC07}"/>
              </a:ext>
            </a:extLst>
          </p:cNvPr>
          <p:cNvSpPr txBox="1"/>
          <p:nvPr/>
        </p:nvSpPr>
        <p:spPr>
          <a:xfrm>
            <a:off x="1121134" y="993913"/>
            <a:ext cx="102651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rgbClr val="0070C0"/>
                </a:solidFill>
              </a:rPr>
              <a:t>Предпринимательские подходы к решению самых разных задач полезны и необходимы всем:</a:t>
            </a:r>
          </a:p>
          <a:p>
            <a:endParaRPr lang="ru-RU" sz="3200" b="1" cap="all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b="1" cap="all" dirty="0">
                <a:solidFill>
                  <a:srgbClr val="0070C0"/>
                </a:solidFill>
              </a:rPr>
              <a:t>и предпринимателям;</a:t>
            </a:r>
            <a:br>
              <a:rPr lang="ru-RU" sz="3200" b="1" cap="all" dirty="0">
                <a:solidFill>
                  <a:srgbClr val="0070C0"/>
                </a:solidFill>
              </a:rPr>
            </a:br>
            <a:endParaRPr lang="ru-RU" sz="3200" b="1" cap="all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b="1" cap="all" dirty="0">
                <a:solidFill>
                  <a:srgbClr val="0070C0"/>
                </a:solidFill>
              </a:rPr>
              <a:t>и ответственным государственным деятелям;</a:t>
            </a:r>
            <a:br>
              <a:rPr lang="ru-RU" sz="3200" b="1" cap="all" dirty="0">
                <a:solidFill>
                  <a:srgbClr val="0070C0"/>
                </a:solidFill>
              </a:rPr>
            </a:br>
            <a:endParaRPr lang="ru-RU" sz="3200" b="1" cap="all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3200" b="1" cap="all" dirty="0">
                <a:solidFill>
                  <a:srgbClr val="0070C0"/>
                </a:solidFill>
              </a:rPr>
              <a:t>и в семейной жизни</a:t>
            </a:r>
          </a:p>
          <a:p>
            <a:endParaRPr lang="ru-RU" sz="3200" cap="all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589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86153D5-2E50-F9E0-1D8A-9D80C9F9E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040" y="0"/>
            <a:ext cx="8710223" cy="377687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A680E1-11BD-9A38-B630-1A2418E86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516" y="3223590"/>
            <a:ext cx="7940968" cy="350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66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AF1DC-8FC6-5F3A-FAE5-1CFDF38AA1DD}"/>
              </a:ext>
            </a:extLst>
          </p:cNvPr>
          <p:cNvSpPr txBox="1"/>
          <p:nvPr/>
        </p:nvSpPr>
        <p:spPr>
          <a:xfrm>
            <a:off x="1071562" y="1672839"/>
            <a:ext cx="100488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СЛОЖНОСТИ, СВЯЗАННЫЕ С  ПРЕДПРИНИМАТЕЛЬСКОЙ ДЕЯТЕЛЬНОСТЬЮ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/ </a:t>
            </a:r>
            <a:r>
              <a:rPr lang="ru-RU" sz="3200" b="1" u="sng" dirty="0">
                <a:solidFill>
                  <a:srgbClr val="FF0000"/>
                </a:solidFill>
              </a:rPr>
              <a:t>НО НЕ С ПРЕДПРИНИМАТЕЛЬСКИМ МЫШЛЕНИЕМ !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06538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2A74F-21F4-4440-C8D6-85431E021134}"/>
              </a:ext>
            </a:extLst>
          </p:cNvPr>
          <p:cNvSpPr txBox="1"/>
          <p:nvPr/>
        </p:nvSpPr>
        <p:spPr>
          <a:xfrm>
            <a:off x="1767973" y="1249260"/>
            <a:ext cx="895979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РАЗЛИЧИЯ ХАРАКТЕРА ДЕЯТЕЛЬНОСТИ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УЧЕНЫЙ, ПРЕПОДАВАТЕЛЬ, ИНЖЕНЕР, ТЕХНОЛОГ: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ОТ ДЕНЕГ (УНИВЕРСАЛЬНОГО РЕСУРСА) 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- К НОВЫМ ЗНАНИЯМ, КАДРАМ, НОВЫМ ТЕХНОЛОГИЯМ 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ПРЕДПРИНИМАТЕЛЬ: 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ОТ ЗНАНИЙ, КАДРОВ, ТЕХНОЛОГИЙ 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- К НОВЫМ ДЕНЬГАМ (УНИВЕРСАЛЬНОМУ РЕСУРСУ)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002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A87EE1-0BCE-476B-1E5B-DBD54AFE3612}"/>
              </a:ext>
            </a:extLst>
          </p:cNvPr>
          <p:cNvSpPr txBox="1"/>
          <p:nvPr/>
        </p:nvSpPr>
        <p:spPr>
          <a:xfrm>
            <a:off x="2130949" y="2035534"/>
            <a:ext cx="87384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ДЛЯ ПРЕДПРИНИМАТЕЛЯ:</a:t>
            </a: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ЭМОЦИОНАЛЬНАЯ ПЕРЕГРУЗКА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ДО НАЧАЛА ДЕЛЕГИРОВАНИЯ 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ПОЛНОМОЧИЙ И ОТВЕСТВЕННОСТИ ДРУГИМ</a:t>
            </a:r>
          </a:p>
        </p:txBody>
      </p:sp>
    </p:spTree>
    <p:extLst>
      <p:ext uri="{BB962C8B-B14F-4D97-AF65-F5344CB8AC3E}">
        <p14:creationId xmlns:p14="http://schemas.microsoft.com/office/powerpoint/2010/main" val="403161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D26264-1329-946B-5C9F-3FC7CC654FAF}"/>
              </a:ext>
            </a:extLst>
          </p:cNvPr>
          <p:cNvSpPr txBox="1"/>
          <p:nvPr/>
        </p:nvSpPr>
        <p:spPr>
          <a:xfrm>
            <a:off x="914400" y="1302791"/>
            <a:ext cx="1093304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Роль и значимость предпринимательства для человека.</a:t>
            </a:r>
          </a:p>
          <a:p>
            <a:pPr marL="342900" indent="-342900"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Роль и значимость предпринимательства для общества и государства.</a:t>
            </a:r>
          </a:p>
          <a:p>
            <a:pPr marL="342900" indent="-342900"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Какие компетенции нужны предпринимателю и как их сформировать и усилить.</a:t>
            </a:r>
          </a:p>
          <a:p>
            <a:pPr marL="342900" indent="-342900"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О различии и связи предпринимательского мышления и предпринимательской деятельности. 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Возможности и сложности, связанные с предпринимательством.</a:t>
            </a:r>
          </a:p>
          <a:p>
            <a:pPr marL="342900" indent="-342900">
              <a:buAutoNum type="arabicPeriod"/>
            </a:pPr>
            <a:r>
              <a:rPr lang="ru-RU" sz="2800" dirty="0">
                <a:solidFill>
                  <a:srgbClr val="FF0000"/>
                </a:solidFill>
              </a:rPr>
              <a:t>Резюме.</a:t>
            </a:r>
          </a:p>
          <a:p>
            <a:br>
              <a:rPr lang="ru-RU" sz="2800" dirty="0"/>
            </a:br>
            <a:r>
              <a:rPr lang="ru-RU" sz="2800" dirty="0">
                <a:solidFill>
                  <a:srgbClr val="0070C0"/>
                </a:solidFill>
              </a:rPr>
              <a:t>Вопросы-ответы, обсуждение.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3507F-873A-53B8-EAFC-04E1B7DB6FA2}"/>
              </a:ext>
            </a:extLst>
          </p:cNvPr>
          <p:cNvSpPr txBox="1"/>
          <p:nvPr/>
        </p:nvSpPr>
        <p:spPr>
          <a:xfrm>
            <a:off x="1685677" y="389614"/>
            <a:ext cx="795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 ЧЕМ ПОЙДЕТ РЕЧЬ:</a:t>
            </a:r>
          </a:p>
        </p:txBody>
      </p:sp>
    </p:spTree>
    <p:extLst>
      <p:ext uri="{BB962C8B-B14F-4D97-AF65-F5344CB8AC3E}">
        <p14:creationId xmlns:p14="http://schemas.microsoft.com/office/powerpoint/2010/main" val="2860830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DBE92E-4D9B-88D6-94ED-04C48F4BB0E1}"/>
              </a:ext>
            </a:extLst>
          </p:cNvPr>
          <p:cNvSpPr txBox="1"/>
          <p:nvPr/>
        </p:nvSpPr>
        <p:spPr>
          <a:xfrm>
            <a:off x="2329732" y="1516161"/>
            <a:ext cx="81739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К ПРЕДПРИНИМАТЕЛЮ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С ПЕРВОГО РАЗА УСПЕХ,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КАК ПРАВИЛО, НЕ ПРИХОДИТ 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НЕОБХОДИМЫ ЗНАНИЯ, НАВЫК, СКОРОСТЬ РОЖДЕНИЯ, ПРОВЕРКИ И ПРЕТВОРЕНИЯ В ЖИЗНЬ ЗАДУМАННОГО</a:t>
            </a:r>
          </a:p>
        </p:txBody>
      </p:sp>
    </p:spTree>
    <p:extLst>
      <p:ext uri="{BB962C8B-B14F-4D97-AF65-F5344CB8AC3E}">
        <p14:creationId xmlns:p14="http://schemas.microsoft.com/office/powerpoint/2010/main" val="3827861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4187B7-AD47-B002-524C-60151A0AEC3D}"/>
              </a:ext>
            </a:extLst>
          </p:cNvPr>
          <p:cNvSpPr txBox="1"/>
          <p:nvPr/>
        </p:nvSpPr>
        <p:spPr>
          <a:xfrm>
            <a:off x="1280160" y="2639834"/>
            <a:ext cx="929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5. </a:t>
            </a:r>
            <a:r>
              <a:rPr lang="ru-RU" sz="3600" b="1" cap="all" dirty="0">
                <a:solidFill>
                  <a:srgbClr val="FF0000"/>
                </a:solidFill>
              </a:rPr>
              <a:t>Резюме</a:t>
            </a:r>
          </a:p>
        </p:txBody>
      </p:sp>
    </p:spTree>
    <p:extLst>
      <p:ext uri="{BB962C8B-B14F-4D97-AF65-F5344CB8AC3E}">
        <p14:creationId xmlns:p14="http://schemas.microsoft.com/office/powerpoint/2010/main" val="2729858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49A3EA-53C9-ECC7-2EAD-D640725006F8}"/>
              </a:ext>
            </a:extLst>
          </p:cNvPr>
          <p:cNvSpPr txBox="1"/>
          <p:nvPr/>
        </p:nvSpPr>
        <p:spPr>
          <a:xfrm>
            <a:off x="580445" y="571038"/>
            <a:ext cx="11441927" cy="5715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cap="all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программе «Предпринимательский класс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cap="all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московской школе»</a:t>
            </a:r>
            <a:endParaRPr lang="ru-RU" sz="24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cap="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2400" b="1" kern="100" cap="all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Участие в программе обеспечивает </a:t>
            </a:r>
            <a:r>
              <a:rPr lang="ru-RU" sz="2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ГАРАНТИРОВАННО: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повышение качества подготовки к ЕГЭ по обществознанию;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овладение знаниями и навыками делового проектирования высокого уровня (генерирование идей, решений, оценка их потенциальной востребованности, процесс реализации, обеспеченный ресурсами, умением действовать коллективно, перспективное развитие полученных результатов). </a:t>
            </a:r>
            <a:br>
              <a:rPr lang="en-US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Умение самостоятельно инициировать, организовывать и реализовывать задуманное нужно всем и всегда, и для семейной жизни, и для деловой жизни, и для </a:t>
            </a:r>
            <a:r>
              <a:rPr lang="ru-RU" sz="24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руководителей, </a:t>
            </a:r>
            <a:r>
              <a:rPr lang="ru-RU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элиты разного рода;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предупреждение во взрослой жизни возникновения возможных серьезных сложностей и опасностей, связанных с финансами, правовыми проблемами.</a:t>
            </a:r>
          </a:p>
        </p:txBody>
      </p:sp>
    </p:spTree>
    <p:extLst>
      <p:ext uri="{BB962C8B-B14F-4D97-AF65-F5344CB8AC3E}">
        <p14:creationId xmlns:p14="http://schemas.microsoft.com/office/powerpoint/2010/main" val="3503923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49A3EA-53C9-ECC7-2EAD-D640725006F8}"/>
              </a:ext>
            </a:extLst>
          </p:cNvPr>
          <p:cNvSpPr txBox="1"/>
          <p:nvPr/>
        </p:nvSpPr>
        <p:spPr>
          <a:xfrm>
            <a:off x="580445" y="571038"/>
            <a:ext cx="11441927" cy="453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cap="all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программе «Предпринимательский класс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cap="all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московской школе»</a:t>
            </a:r>
            <a:endParaRPr lang="ru-RU" sz="24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cap="al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cap="all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Участие в программе обеспечивает </a:t>
            </a:r>
            <a:r>
              <a:rPr lang="ru-RU" sz="2400" b="1" kern="100" cap="al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возможность</a:t>
            </a:r>
            <a:r>
              <a:rPr lang="ru-RU" sz="24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начать свой прибыльный бизнес в ближайшее время;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получить значимые преимущества при поступлении в ряд </a:t>
            </a:r>
            <a:br>
              <a:rPr lang="ru-RU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ведущих вузов.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74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DFDFAD-29B8-57C8-6E5C-006E39E1FCBB}"/>
              </a:ext>
            </a:extLst>
          </p:cNvPr>
          <p:cNvSpPr txBox="1"/>
          <p:nvPr/>
        </p:nvSpPr>
        <p:spPr>
          <a:xfrm>
            <a:off x="1701579" y="2695492"/>
            <a:ext cx="9136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ВСЕМ УСПЕХОВ В УЧЕБЕ, СЕМЕЙНОЙ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И ДЕЛОВОЙ ЖИЗНИ!</a:t>
            </a:r>
          </a:p>
        </p:txBody>
      </p:sp>
    </p:spTree>
    <p:extLst>
      <p:ext uri="{BB962C8B-B14F-4D97-AF65-F5344CB8AC3E}">
        <p14:creationId xmlns:p14="http://schemas.microsoft.com/office/powerpoint/2010/main" val="104317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E69548-B8B4-D975-0650-A900D70F4667}"/>
              </a:ext>
            </a:extLst>
          </p:cNvPr>
          <p:cNvSpPr txBox="1"/>
          <p:nvPr/>
        </p:nvSpPr>
        <p:spPr>
          <a:xfrm>
            <a:off x="2107096" y="2455167"/>
            <a:ext cx="90247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600" b="1" cap="all" dirty="0">
                <a:solidFill>
                  <a:srgbClr val="FF0000"/>
                </a:solidFill>
              </a:rPr>
              <a:t>Роль и значимость </a:t>
            </a:r>
          </a:p>
          <a:p>
            <a:pPr algn="ctr"/>
            <a:r>
              <a:rPr lang="ru-RU" sz="3600" b="1" cap="all" dirty="0">
                <a:solidFill>
                  <a:srgbClr val="FF0000"/>
                </a:solidFill>
              </a:rPr>
              <a:t>предпринимательства для человека</a:t>
            </a:r>
            <a:endParaRPr lang="ru-RU" sz="1800" b="1" cap="all" dirty="0"/>
          </a:p>
        </p:txBody>
      </p:sp>
    </p:spTree>
    <p:extLst>
      <p:ext uri="{BB962C8B-B14F-4D97-AF65-F5344CB8AC3E}">
        <p14:creationId xmlns:p14="http://schemas.microsoft.com/office/powerpoint/2010/main" val="377308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5E99DD-1CDB-A175-AF4C-1F2426E66B62}"/>
              </a:ext>
            </a:extLst>
          </p:cNvPr>
          <p:cNvSpPr txBox="1"/>
          <p:nvPr/>
        </p:nvSpPr>
        <p:spPr>
          <a:xfrm>
            <a:off x="430695" y="540688"/>
            <a:ext cx="113306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ПРЕДПРИИМЧИВОСТЬ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- Умение предпринять что н. в нужный момент, находчивость и практичность (словарь Ожегова, Шведовой)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- Активность, энергичность, инициативность; авантюристичность, смелость, инициатива, практичность, деловитость, находчивость, энергия (Словарь синонимов)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ПРЕДПРИНИМАТЬ</a:t>
            </a:r>
            <a:r>
              <a:rPr lang="ru-RU" sz="2400" dirty="0">
                <a:solidFill>
                  <a:srgbClr val="0070C0"/>
                </a:solidFill>
              </a:rPr>
              <a:t> - затевать, решаться исполнить какое-либо новое дело, приступать к совершенью чего-либо значительного (Словарь Даля).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- Начать делать что-н., приступить к чему-н. (Толковый словарь Ожегова, Шведовой)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- Затевать, заводить, вздумать, образовывать, организовать, открывать, </a:t>
            </a:r>
            <a:r>
              <a:rPr lang="ru-RU" sz="2400" dirty="0" err="1">
                <a:solidFill>
                  <a:srgbClr val="0070C0"/>
                </a:solidFill>
              </a:rPr>
              <a:t>установлять</a:t>
            </a:r>
            <a:r>
              <a:rPr lang="ru-RU" sz="2400" dirty="0">
                <a:solidFill>
                  <a:srgbClr val="0070C0"/>
                </a:solidFill>
              </a:rPr>
              <a:t>, устраивать, учреждать; взяться (браться), заняться, приниматься, пускаться во что, решиться на что (Словарь синонимов)</a:t>
            </a:r>
          </a:p>
        </p:txBody>
      </p:sp>
    </p:spTree>
    <p:extLst>
      <p:ext uri="{BB962C8B-B14F-4D97-AF65-F5344CB8AC3E}">
        <p14:creationId xmlns:p14="http://schemas.microsoft.com/office/powerpoint/2010/main" val="38781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409F60-C820-F4AE-2DA6-C4E175E94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75" y="37590"/>
            <a:ext cx="11719066" cy="659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6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B62A43-2B29-A5C9-9CB4-7B5D1EEF5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926" y="91156"/>
            <a:ext cx="11843932" cy="666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9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957" y="310101"/>
            <a:ext cx="11340547" cy="97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3600" dirty="0"/>
              <a:t>Предпринимательство </a:t>
            </a:r>
          </a:p>
          <a:p>
            <a:pPr algn="ctr">
              <a:lnSpc>
                <a:spcPct val="50000"/>
              </a:lnSpc>
            </a:pPr>
            <a:r>
              <a:rPr lang="ru-RU" sz="3600" dirty="0"/>
              <a:t>как критически важная компонента </a:t>
            </a:r>
            <a:br>
              <a:rPr lang="ru-RU" sz="3600" dirty="0"/>
            </a:br>
            <a:r>
              <a:rPr lang="ru-RU" sz="3600" dirty="0"/>
              <a:t>социально-экономической жизни человека и страны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66750" y="1646858"/>
            <a:ext cx="11170754" cy="4912968"/>
            <a:chOff x="0" y="0"/>
            <a:chExt cx="5702300" cy="2908300"/>
          </a:xfrm>
          <a:solidFill>
            <a:schemeClr val="lt1"/>
          </a:solidFill>
        </p:grpSpPr>
        <p:sp>
          <p:nvSpPr>
            <p:cNvPr id="7" name="Надпись 362"/>
            <p:cNvSpPr txBox="1"/>
            <p:nvPr/>
          </p:nvSpPr>
          <p:spPr>
            <a:xfrm>
              <a:off x="0" y="0"/>
              <a:ext cx="5702300" cy="2908300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i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ИЗМЕНЕНИЕ</a:t>
              </a:r>
              <a:endParaRPr lang="ru-RU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Надпись 363"/>
            <p:cNvSpPr txBox="1"/>
            <p:nvPr/>
          </p:nvSpPr>
          <p:spPr>
            <a:xfrm>
              <a:off x="228600" y="273050"/>
              <a:ext cx="4603750" cy="2546350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i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ОПТИМИЗАЦИЯ</a:t>
              </a:r>
              <a:endParaRPr lang="ru-RU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Надпись 364"/>
            <p:cNvSpPr txBox="1"/>
            <p:nvPr/>
          </p:nvSpPr>
          <p:spPr>
            <a:xfrm>
              <a:off x="336550" y="527050"/>
              <a:ext cx="3784600" cy="2184400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i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МАКСИМИЗАЦИЯ</a:t>
              </a:r>
              <a:endParaRPr lang="ru-RU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Надпись 365"/>
            <p:cNvSpPr txBox="1"/>
            <p:nvPr/>
          </p:nvSpPr>
          <p:spPr>
            <a:xfrm>
              <a:off x="409575" y="824251"/>
              <a:ext cx="1841500" cy="1778000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b="1" i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ИНТЕГРАЦИЯ</a:t>
              </a:r>
              <a:endParaRPr lang="ru-RU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Надпись 366"/>
            <p:cNvSpPr txBox="1"/>
            <p:nvPr/>
          </p:nvSpPr>
          <p:spPr>
            <a:xfrm>
              <a:off x="558800" y="1231900"/>
              <a:ext cx="1543050" cy="1244600"/>
            </a:xfrm>
            <a:prstGeom prst="rect">
              <a:avLst/>
            </a:prstGeom>
            <a:grpFill/>
            <a:ln w="6350">
              <a:solidFill>
                <a:prstClr val="black"/>
              </a:solidFill>
              <a:prstDash val="lgDash"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</a:t>
              </a:r>
              <a:r>
                <a:rPr lang="ru-RU" sz="24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юдей</a:t>
              </a:r>
              <a:endParaRPr lang="ru-RU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1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1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</a:t>
              </a:r>
              <a:r>
                <a:rPr lang="ru-RU" sz="24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енег      </a:t>
              </a:r>
              <a:r>
                <a:rPr lang="ru-RU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r>
                <a:rPr lang="ru-RU" sz="24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атериалов</a:t>
              </a:r>
              <a:endParaRPr lang="ru-RU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311400" y="768350"/>
              <a:ext cx="1780540" cy="660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в</a:t>
              </a:r>
              <a:r>
                <a:rPr lang="ru-RU" sz="2000" b="1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остребованной пользы</a:t>
              </a:r>
              <a:endPara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Надпись 369"/>
            <p:cNvSpPr txBox="1"/>
            <p:nvPr/>
          </p:nvSpPr>
          <p:spPr>
            <a:xfrm>
              <a:off x="4146550" y="1257300"/>
              <a:ext cx="647700" cy="495300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</a:t>
              </a:r>
              <a:r>
                <a:rPr lang="ru-RU" sz="24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исков</a:t>
              </a:r>
              <a:endParaRPr lang="ru-RU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Надпись 370"/>
            <p:cNvSpPr txBox="1"/>
            <p:nvPr/>
          </p:nvSpPr>
          <p:spPr>
            <a:xfrm>
              <a:off x="4886325" y="1080696"/>
              <a:ext cx="793750" cy="590550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</a:t>
              </a:r>
              <a:r>
                <a:rPr lang="ru-RU" sz="24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 времени</a:t>
              </a:r>
              <a:endParaRPr lang="ru-RU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23927" y="4100748"/>
            <a:ext cx="2494722" cy="369332"/>
          </a:xfrm>
          <a:prstGeom prst="rect">
            <a:avLst/>
          </a:prstGeom>
          <a:noFill/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ПРИБЫЛИ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06018" y="4541040"/>
            <a:ext cx="2543864" cy="11358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экономии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05826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7E8D44-9B74-6195-5AF4-74964B204384}"/>
              </a:ext>
            </a:extLst>
          </p:cNvPr>
          <p:cNvSpPr txBox="1"/>
          <p:nvPr/>
        </p:nvSpPr>
        <p:spPr>
          <a:xfrm>
            <a:off x="1494845" y="2459792"/>
            <a:ext cx="965288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2. </a:t>
            </a:r>
            <a:r>
              <a:rPr lang="ru-RU" sz="3600" b="1" cap="all" dirty="0">
                <a:solidFill>
                  <a:srgbClr val="FF0000"/>
                </a:solidFill>
              </a:rPr>
              <a:t>Роль и значимость предпринимательства </a:t>
            </a:r>
          </a:p>
          <a:p>
            <a:pPr algn="ctr"/>
            <a:r>
              <a:rPr lang="ru-RU" sz="3600" b="1" cap="all" dirty="0">
                <a:solidFill>
                  <a:srgbClr val="FF0000"/>
                </a:solidFill>
              </a:rPr>
              <a:t>для общества и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605886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936</Words>
  <Application>Microsoft Office PowerPoint</Application>
  <PresentationFormat>Широкоэкранный</PresentationFormat>
  <Paragraphs>152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Тема Office</vt:lpstr>
      <vt:lpstr>Предпринимательство   для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Предпринимательство для школьников</dc:title>
  <dc:creator>Олег Молодцов</dc:creator>
  <cp:lastModifiedBy>Олег Молодцов</cp:lastModifiedBy>
  <cp:revision>8</cp:revision>
  <dcterms:created xsi:type="dcterms:W3CDTF">2023-05-28T06:05:13Z</dcterms:created>
  <dcterms:modified xsi:type="dcterms:W3CDTF">2023-06-01T08:13:41Z</dcterms:modified>
</cp:coreProperties>
</file>