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1" r:id="rId6"/>
    <p:sldId id="260" r:id="rId7"/>
    <p:sldId id="262" r:id="rId8"/>
    <p:sldId id="263" r:id="rId9"/>
    <p:sldId id="264" r:id="rId10"/>
    <p:sldId id="265" r:id="rId11"/>
    <p:sldId id="266" r:id="rId12"/>
    <p:sldId id="268" r:id="rId13"/>
    <p:sldId id="267" r:id="rId14"/>
    <p:sldId id="278" r:id="rId15"/>
    <p:sldId id="269" r:id="rId16"/>
    <p:sldId id="270" r:id="rId17"/>
    <p:sldId id="272" r:id="rId18"/>
    <p:sldId id="271" r:id="rId19"/>
    <p:sldId id="273" r:id="rId20"/>
    <p:sldId id="274" r:id="rId21"/>
    <p:sldId id="275" r:id="rId22"/>
    <p:sldId id="276" r:id="rId23"/>
    <p:sldId id="277"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25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82DCD07-AA1F-498F-9D3D-5A21E5B95CAA}" type="datetimeFigureOut">
              <a:rPr lang="en-GB" smtClean="0"/>
              <a:t>24/04/2014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4021158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2DCD07-AA1F-498F-9D3D-5A21E5B95CAA}" type="datetimeFigureOut">
              <a:rPr lang="en-GB" smtClean="0"/>
              <a:t>24/04/2014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3712369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2DCD07-AA1F-498F-9D3D-5A21E5B95CAA}" type="datetimeFigureOut">
              <a:rPr lang="en-GB" smtClean="0"/>
              <a:t>24/04/2014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1002099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2DCD07-AA1F-498F-9D3D-5A21E5B95CAA}" type="datetimeFigureOut">
              <a:rPr lang="en-GB" smtClean="0"/>
              <a:t>24/04/2014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4134556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2DCD07-AA1F-498F-9D3D-5A21E5B95CAA}" type="datetimeFigureOut">
              <a:rPr lang="en-GB" smtClean="0"/>
              <a:t>24/04/2014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1085502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82DCD07-AA1F-498F-9D3D-5A21E5B95CAA}" type="datetimeFigureOut">
              <a:rPr lang="en-GB" smtClean="0"/>
              <a:t>24/04/2014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2142333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82DCD07-AA1F-498F-9D3D-5A21E5B95CAA}" type="datetimeFigureOut">
              <a:rPr lang="en-GB" smtClean="0"/>
              <a:t>24/04/2014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2546900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82DCD07-AA1F-498F-9D3D-5A21E5B95CAA}" type="datetimeFigureOut">
              <a:rPr lang="en-GB" smtClean="0"/>
              <a:t>24/04/2014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67129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DCD07-AA1F-498F-9D3D-5A21E5B95CAA}" type="datetimeFigureOut">
              <a:rPr lang="en-GB" smtClean="0"/>
              <a:t>24/04/2014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3902948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2DCD07-AA1F-498F-9D3D-5A21E5B95CAA}" type="datetimeFigureOut">
              <a:rPr lang="en-GB" smtClean="0"/>
              <a:t>24/04/2014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2823550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2DCD07-AA1F-498F-9D3D-5A21E5B95CAA}" type="datetimeFigureOut">
              <a:rPr lang="en-GB" smtClean="0"/>
              <a:t>24/04/2014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1280990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DCD07-AA1F-498F-9D3D-5A21E5B95CAA}" type="datetimeFigureOut">
              <a:rPr lang="en-GB" smtClean="0"/>
              <a:t>24/04/2014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5DD82-979E-400F-B359-10C20C17F1BF}" type="slidenum">
              <a:rPr lang="en-GB" smtClean="0"/>
              <a:t>‹#›</a:t>
            </a:fld>
            <a:endParaRPr lang="en-GB"/>
          </a:p>
        </p:txBody>
      </p:sp>
    </p:spTree>
    <p:extLst>
      <p:ext uri="{BB962C8B-B14F-4D97-AF65-F5344CB8AC3E}">
        <p14:creationId xmlns:p14="http://schemas.microsoft.com/office/powerpoint/2010/main" val="4054523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1PNX6M_dVs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youtube.com/watch?v=nJmGrNdJ5G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Twofold nature of Social Capital: Opportunities and difficulties for Interdisciplinary research </a:t>
            </a:r>
            <a:endParaRPr lang="en-GB" dirty="0"/>
          </a:p>
        </p:txBody>
      </p:sp>
      <p:sp>
        <p:nvSpPr>
          <p:cNvPr id="3" name="Subtitle 2"/>
          <p:cNvSpPr>
            <a:spLocks noGrp="1"/>
          </p:cNvSpPr>
          <p:nvPr>
            <p:ph type="subTitle" idx="1"/>
          </p:nvPr>
        </p:nvSpPr>
        <p:spPr/>
        <p:txBody>
          <a:bodyPr/>
          <a:lstStyle/>
          <a:p>
            <a:r>
              <a:rPr lang="en-GB" dirty="0" err="1" smtClean="0"/>
              <a:t>Dr.</a:t>
            </a:r>
            <a:r>
              <a:rPr lang="en-GB" dirty="0" smtClean="0"/>
              <a:t> Ilona Baumane-</a:t>
            </a:r>
            <a:r>
              <a:rPr lang="en-GB" dirty="0" err="1" smtClean="0"/>
              <a:t>Vitolina</a:t>
            </a:r>
            <a:endParaRPr lang="en-GB" dirty="0" smtClean="0"/>
          </a:p>
          <a:p>
            <a:endParaRPr lang="en-GB" dirty="0"/>
          </a:p>
        </p:txBody>
      </p:sp>
      <p:pic>
        <p:nvPicPr>
          <p:cNvPr id="4" name="Picture 3"/>
          <p:cNvPicPr>
            <a:picLocks noChangeAspect="1"/>
          </p:cNvPicPr>
          <p:nvPr/>
        </p:nvPicPr>
        <p:blipFill>
          <a:blip r:embed="rId2"/>
          <a:stretch>
            <a:fillRect/>
          </a:stretch>
        </p:blipFill>
        <p:spPr>
          <a:xfrm>
            <a:off x="1806145" y="4222647"/>
            <a:ext cx="1232337" cy="1195388"/>
          </a:xfrm>
          <a:prstGeom prst="rect">
            <a:avLst/>
          </a:prstGeom>
        </p:spPr>
      </p:pic>
      <p:pic>
        <p:nvPicPr>
          <p:cNvPr id="6" name="Picture 5"/>
          <p:cNvPicPr>
            <a:picLocks noChangeAspect="1"/>
          </p:cNvPicPr>
          <p:nvPr/>
        </p:nvPicPr>
        <p:blipFill>
          <a:blip r:embed="rId3"/>
          <a:stretch>
            <a:fillRect/>
          </a:stretch>
        </p:blipFill>
        <p:spPr>
          <a:xfrm>
            <a:off x="7919814" y="4438553"/>
            <a:ext cx="3030331" cy="911322"/>
          </a:xfrm>
          <a:prstGeom prst="rect">
            <a:avLst/>
          </a:prstGeom>
        </p:spPr>
      </p:pic>
      <p:sp>
        <p:nvSpPr>
          <p:cNvPr id="5" name="Rectangle 4"/>
          <p:cNvSpPr/>
          <p:nvPr/>
        </p:nvSpPr>
        <p:spPr>
          <a:xfrm>
            <a:off x="1111752" y="6346625"/>
            <a:ext cx="9293185" cy="369332"/>
          </a:xfrm>
          <a:prstGeom prst="rect">
            <a:avLst/>
          </a:prstGeom>
        </p:spPr>
        <p:txBody>
          <a:bodyPr wrap="none">
            <a:spAutoFit/>
          </a:bodyPr>
          <a:lstStyle/>
          <a:p>
            <a:r>
              <a:rPr lang="lv-LV" dirty="0" smtClean="0"/>
              <a:t>This research was possible due to Marie Curie programme, IRSES scheme PIRSES-GA-2012-318961</a:t>
            </a:r>
            <a:endParaRPr lang="en-GB" dirty="0"/>
          </a:p>
        </p:txBody>
      </p:sp>
    </p:spTree>
    <p:extLst>
      <p:ext uri="{BB962C8B-B14F-4D97-AF65-F5344CB8AC3E}">
        <p14:creationId xmlns:p14="http://schemas.microsoft.com/office/powerpoint/2010/main" val="1462664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Forms of trust:</a:t>
            </a:r>
            <a:endParaRPr lang="en-GB" dirty="0"/>
          </a:p>
        </p:txBody>
      </p:sp>
      <p:sp>
        <p:nvSpPr>
          <p:cNvPr id="3" name="Content Placeholder 2"/>
          <p:cNvSpPr>
            <a:spLocks noGrp="1"/>
          </p:cNvSpPr>
          <p:nvPr>
            <p:ph idx="1"/>
          </p:nvPr>
        </p:nvSpPr>
        <p:spPr/>
        <p:txBody>
          <a:bodyPr/>
          <a:lstStyle/>
          <a:p>
            <a:r>
              <a:rPr lang="en-GB" dirty="0"/>
              <a:t>G</a:t>
            </a:r>
            <a:r>
              <a:rPr lang="lv-LV" i="1" dirty="0" smtClean="0"/>
              <a:t>eneralized trust</a:t>
            </a:r>
            <a:r>
              <a:rPr lang="lv-LV" dirty="0" smtClean="0"/>
              <a:t> </a:t>
            </a:r>
          </a:p>
          <a:p>
            <a:r>
              <a:rPr lang="en-GB" dirty="0"/>
              <a:t>P</a:t>
            </a:r>
            <a:r>
              <a:rPr lang="lv-LV" i="1" dirty="0" smtClean="0"/>
              <a:t>ersonalized trust</a:t>
            </a:r>
            <a:endParaRPr lang="en-GB" dirty="0"/>
          </a:p>
        </p:txBody>
      </p:sp>
    </p:spTree>
    <p:extLst>
      <p:ext uri="{BB962C8B-B14F-4D97-AF65-F5344CB8AC3E}">
        <p14:creationId xmlns:p14="http://schemas.microsoft.com/office/powerpoint/2010/main" val="319695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What are the main dividends one gets from social capital?</a:t>
            </a:r>
            <a:endParaRPr lang="en-GB" dirty="0"/>
          </a:p>
        </p:txBody>
      </p:sp>
    </p:spTree>
    <p:extLst>
      <p:ext uri="{BB962C8B-B14F-4D97-AF65-F5344CB8AC3E}">
        <p14:creationId xmlns:p14="http://schemas.microsoft.com/office/powerpoint/2010/main" val="890343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66501" y="410198"/>
            <a:ext cx="10930142" cy="6077160"/>
          </a:xfrm>
          <a:prstGeom prst="rect">
            <a:avLst/>
          </a:prstGeom>
        </p:spPr>
      </p:pic>
    </p:spTree>
    <p:extLst>
      <p:ext uri="{BB962C8B-B14F-4D97-AF65-F5344CB8AC3E}">
        <p14:creationId xmlns:p14="http://schemas.microsoft.com/office/powerpoint/2010/main" val="200555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98206" y="161119"/>
            <a:ext cx="11058257" cy="6573011"/>
          </a:xfrm>
          <a:prstGeom prst="rect">
            <a:avLst/>
          </a:prstGeom>
        </p:spPr>
      </p:pic>
    </p:spTree>
    <p:extLst>
      <p:ext uri="{BB962C8B-B14F-4D97-AF65-F5344CB8AC3E}">
        <p14:creationId xmlns:p14="http://schemas.microsoft.com/office/powerpoint/2010/main" val="606892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Misconceptions about Trust</a:t>
            </a:r>
            <a:endParaRPr lang="en-GB" dirty="0"/>
          </a:p>
        </p:txBody>
      </p:sp>
      <p:sp>
        <p:nvSpPr>
          <p:cNvPr id="3" name="Content Placeholder 2"/>
          <p:cNvSpPr>
            <a:spLocks noGrp="1"/>
          </p:cNvSpPr>
          <p:nvPr>
            <p:ph idx="1"/>
          </p:nvPr>
        </p:nvSpPr>
        <p:spPr/>
        <p:txBody>
          <a:bodyPr/>
          <a:lstStyle/>
          <a:p>
            <a:r>
              <a:rPr lang="en-GB" dirty="0" smtClean="0">
                <a:hlinkClick r:id="rId2"/>
              </a:rPr>
              <a:t>http://www.youtube.com/watch?v=1PNX6M_dVsk</a:t>
            </a:r>
            <a:endParaRPr lang="en-GB" dirty="0" smtClean="0"/>
          </a:p>
          <a:p>
            <a:endParaRPr lang="en-GB" dirty="0"/>
          </a:p>
          <a:p>
            <a:pPr marL="0" indent="0">
              <a:buNone/>
            </a:pPr>
            <a:endParaRPr lang="en-GB" dirty="0"/>
          </a:p>
        </p:txBody>
      </p:sp>
    </p:spTree>
    <p:extLst>
      <p:ext uri="{BB962C8B-B14F-4D97-AF65-F5344CB8AC3E}">
        <p14:creationId xmlns:p14="http://schemas.microsoft.com/office/powerpoint/2010/main" val="2713348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Social network theories:</a:t>
            </a:r>
            <a:endParaRPr lang="en-GB" dirty="0"/>
          </a:p>
        </p:txBody>
      </p:sp>
      <p:sp>
        <p:nvSpPr>
          <p:cNvPr id="5" name="Subtitle 4"/>
          <p:cNvSpPr>
            <a:spLocks noGrp="1"/>
          </p:cNvSpPr>
          <p:nvPr>
            <p:ph type="subTitle" idx="1"/>
          </p:nvPr>
        </p:nvSpPr>
        <p:spPr/>
        <p:txBody>
          <a:bodyPr>
            <a:normAutofit/>
          </a:bodyPr>
          <a:lstStyle/>
          <a:p>
            <a:r>
              <a:rPr lang="en-GB" sz="3600" dirty="0" smtClean="0"/>
              <a:t>Various instruments and levels of analysis</a:t>
            </a:r>
            <a:endParaRPr lang="en-GB" sz="3600" dirty="0"/>
          </a:p>
        </p:txBody>
      </p:sp>
    </p:spTree>
    <p:extLst>
      <p:ext uri="{BB962C8B-B14F-4D97-AF65-F5344CB8AC3E}">
        <p14:creationId xmlns:p14="http://schemas.microsoft.com/office/powerpoint/2010/main" val="534869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lv-LV" dirty="0" smtClean="0"/>
              <a:t>http://www.youtube.com/watch?v=2U-tOghblfE&amp;feature=player_embedded</a:t>
            </a:r>
          </a:p>
          <a:p>
            <a:pPr marL="0" indent="0">
              <a:buNone/>
            </a:pPr>
            <a:endParaRPr lang="en-GB" dirty="0"/>
          </a:p>
        </p:txBody>
      </p:sp>
    </p:spTree>
    <p:extLst>
      <p:ext uri="{BB962C8B-B14F-4D97-AF65-F5344CB8AC3E}">
        <p14:creationId xmlns:p14="http://schemas.microsoft.com/office/powerpoint/2010/main" val="2904754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Development of social network analysis</a:t>
            </a:r>
            <a:endParaRPr lang="en-GB" dirty="0"/>
          </a:p>
        </p:txBody>
      </p:sp>
      <p:sp>
        <p:nvSpPr>
          <p:cNvPr id="3" name="Content Placeholder 2"/>
          <p:cNvSpPr>
            <a:spLocks noGrp="1"/>
          </p:cNvSpPr>
          <p:nvPr>
            <p:ph idx="1"/>
          </p:nvPr>
        </p:nvSpPr>
        <p:spPr/>
        <p:txBody>
          <a:bodyPr/>
          <a:lstStyle/>
          <a:p>
            <a:r>
              <a:rPr lang="en-GB" dirty="0" smtClean="0"/>
              <a:t>Research of </a:t>
            </a:r>
            <a:r>
              <a:rPr lang="en-GB" dirty="0" err="1" smtClean="0"/>
              <a:t>triades</a:t>
            </a:r>
            <a:r>
              <a:rPr lang="en-GB" dirty="0" smtClean="0"/>
              <a:t> </a:t>
            </a:r>
            <a:r>
              <a:rPr lang="lv-LV" dirty="0" smtClean="0"/>
              <a:t>(Simmel (1955 trans.))</a:t>
            </a:r>
          </a:p>
          <a:p>
            <a:r>
              <a:rPr lang="en-GB" dirty="0" err="1" smtClean="0"/>
              <a:t>Sociometrics</a:t>
            </a:r>
            <a:r>
              <a:rPr lang="lv-LV" dirty="0" smtClean="0"/>
              <a:t> (Moreno (1953))</a:t>
            </a:r>
          </a:p>
          <a:p>
            <a:r>
              <a:rPr lang="en-GB" dirty="0" smtClean="0"/>
              <a:t>Rapid development of network analysis methodology in 70ies and 80ies </a:t>
            </a:r>
            <a:r>
              <a:rPr lang="lv-LV" dirty="0" smtClean="0"/>
              <a:t> (UCINET)</a:t>
            </a:r>
          </a:p>
          <a:p>
            <a:endParaRPr lang="en-GB" dirty="0"/>
          </a:p>
        </p:txBody>
      </p:sp>
    </p:spTree>
    <p:extLst>
      <p:ext uri="{BB962C8B-B14F-4D97-AF65-F5344CB8AC3E}">
        <p14:creationId xmlns:p14="http://schemas.microsoft.com/office/powerpoint/2010/main" val="13506001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Network types, characteristics and measurement opportunities</a:t>
            </a:r>
            <a:endParaRPr lang="en-GB" dirty="0"/>
          </a:p>
        </p:txBody>
      </p:sp>
      <p:sp>
        <p:nvSpPr>
          <p:cNvPr id="3" name="Content Placeholder 2"/>
          <p:cNvSpPr>
            <a:spLocks noGrp="1"/>
          </p:cNvSpPr>
          <p:nvPr>
            <p:ph idx="1"/>
          </p:nvPr>
        </p:nvSpPr>
        <p:spPr/>
        <p:txBody>
          <a:bodyPr/>
          <a:lstStyle/>
          <a:p>
            <a:r>
              <a:rPr lang="en-GB" dirty="0" smtClean="0"/>
              <a:t>Network is a system of ties between nodes</a:t>
            </a:r>
          </a:p>
          <a:p>
            <a:r>
              <a:rPr lang="en-GB" dirty="0" smtClean="0"/>
              <a:t>Ties are often more important predictor of behaviour then characteristics of nodes (demographic or psychological) </a:t>
            </a:r>
          </a:p>
          <a:p>
            <a:r>
              <a:rPr lang="lv-LV" i="1" dirty="0" smtClean="0"/>
              <a:t>“Sometimes it is more important who you know than what you know.”</a:t>
            </a:r>
            <a:endParaRPr lang="en-GB" i="1" dirty="0" smtClean="0"/>
          </a:p>
          <a:p>
            <a:r>
              <a:rPr lang="en-GB" dirty="0" smtClean="0"/>
              <a:t>Important are not only the direct relationships (ties) between nodes, but also the position within the network</a:t>
            </a:r>
            <a:endParaRPr lang="lv-LV" dirty="0" smtClean="0"/>
          </a:p>
          <a:p>
            <a:r>
              <a:rPr lang="en-GB" dirty="0" smtClean="0"/>
              <a:t>Networks can be researched at all levels of analysis</a:t>
            </a:r>
            <a:endParaRPr lang="lv-LV" dirty="0" smtClean="0"/>
          </a:p>
          <a:p>
            <a:endParaRPr lang="en-GB" dirty="0"/>
          </a:p>
        </p:txBody>
      </p:sp>
    </p:spTree>
    <p:extLst>
      <p:ext uri="{BB962C8B-B14F-4D97-AF65-F5344CB8AC3E}">
        <p14:creationId xmlns:p14="http://schemas.microsoft.com/office/powerpoint/2010/main" val="70310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Examples</a:t>
            </a:r>
            <a:r>
              <a:rPr lang="lv-LV" dirty="0" smtClean="0"/>
              <a:t> </a:t>
            </a:r>
            <a:r>
              <a:rPr lang="lv-LV" dirty="0" err="1" smtClean="0"/>
              <a:t>of</a:t>
            </a:r>
            <a:r>
              <a:rPr lang="lv-LV" dirty="0" smtClean="0"/>
              <a:t> </a:t>
            </a:r>
            <a:r>
              <a:rPr lang="lv-LV" dirty="0" err="1" smtClean="0"/>
              <a:t>nodes</a:t>
            </a:r>
            <a:r>
              <a:rPr lang="lv-LV" dirty="0" smtClean="0"/>
              <a:t> </a:t>
            </a:r>
            <a:r>
              <a:rPr lang="lv-LV" dirty="0" err="1" smtClean="0"/>
              <a:t>and</a:t>
            </a:r>
            <a:r>
              <a:rPr lang="lv-LV" dirty="0" smtClean="0"/>
              <a:t> </a:t>
            </a:r>
            <a:r>
              <a:rPr lang="lv-LV" dirty="0" err="1" smtClean="0"/>
              <a:t>ties</a:t>
            </a:r>
            <a:endParaRPr lang="lv-LV" dirty="0"/>
          </a:p>
        </p:txBody>
      </p:sp>
      <p:sp>
        <p:nvSpPr>
          <p:cNvPr id="3" name="Content Placeholder 2"/>
          <p:cNvSpPr>
            <a:spLocks noGrp="1"/>
          </p:cNvSpPr>
          <p:nvPr>
            <p:ph idx="1"/>
          </p:nvPr>
        </p:nvSpPr>
        <p:spPr>
          <a:xfrm>
            <a:off x="1881158" y="1428737"/>
            <a:ext cx="8229600" cy="4530725"/>
          </a:xfrm>
        </p:spPr>
        <p:txBody>
          <a:bodyPr/>
          <a:lstStyle/>
          <a:p>
            <a:r>
              <a:rPr lang="lv-LV" dirty="0" err="1"/>
              <a:t>People</a:t>
            </a:r>
            <a:r>
              <a:rPr lang="lv-LV" dirty="0"/>
              <a:t> </a:t>
            </a:r>
            <a:r>
              <a:rPr lang="lv-LV" dirty="0" err="1"/>
              <a:t>tied</a:t>
            </a:r>
            <a:r>
              <a:rPr lang="lv-LV" dirty="0"/>
              <a:t> </a:t>
            </a:r>
            <a:r>
              <a:rPr lang="lv-LV" dirty="0" err="1"/>
              <a:t>by</a:t>
            </a:r>
            <a:r>
              <a:rPr lang="lv-LV" dirty="0"/>
              <a:t> </a:t>
            </a:r>
            <a:r>
              <a:rPr lang="lv-LV" dirty="0" err="1"/>
              <a:t>friendship</a:t>
            </a:r>
            <a:r>
              <a:rPr lang="lv-LV" dirty="0"/>
              <a:t> </a:t>
            </a:r>
            <a:r>
              <a:rPr lang="lv-LV" dirty="0" err="1"/>
              <a:t>or</a:t>
            </a:r>
            <a:r>
              <a:rPr lang="lv-LV" dirty="0"/>
              <a:t> </a:t>
            </a:r>
            <a:r>
              <a:rPr lang="lv-LV" dirty="0" err="1"/>
              <a:t>acquintainship</a:t>
            </a:r>
            <a:endParaRPr lang="lv-LV" dirty="0"/>
          </a:p>
          <a:p>
            <a:r>
              <a:rPr lang="lv-LV" dirty="0" err="1"/>
              <a:t>Conversational</a:t>
            </a:r>
            <a:r>
              <a:rPr lang="lv-LV" dirty="0"/>
              <a:t> </a:t>
            </a:r>
            <a:r>
              <a:rPr lang="lv-LV" dirty="0" err="1"/>
              <a:t>network</a:t>
            </a:r>
            <a:r>
              <a:rPr lang="lv-LV" dirty="0"/>
              <a:t> (</a:t>
            </a:r>
            <a:r>
              <a:rPr lang="lv-LV" dirty="0" err="1"/>
              <a:t>who</a:t>
            </a:r>
            <a:r>
              <a:rPr lang="lv-LV" dirty="0"/>
              <a:t> </a:t>
            </a:r>
            <a:r>
              <a:rPr lang="lv-LV" dirty="0" err="1"/>
              <a:t>talkes</a:t>
            </a:r>
            <a:r>
              <a:rPr lang="lv-LV" dirty="0"/>
              <a:t> to </a:t>
            </a:r>
            <a:r>
              <a:rPr lang="lv-LV" dirty="0" err="1"/>
              <a:t>whom</a:t>
            </a:r>
            <a:r>
              <a:rPr lang="lv-LV" dirty="0"/>
              <a:t> </a:t>
            </a:r>
            <a:r>
              <a:rPr lang="lv-LV" dirty="0" err="1"/>
              <a:t>in</a:t>
            </a:r>
            <a:r>
              <a:rPr lang="lv-LV" dirty="0"/>
              <a:t> </a:t>
            </a:r>
            <a:r>
              <a:rPr lang="lv-LV" dirty="0" err="1"/>
              <a:t>the</a:t>
            </a:r>
            <a:r>
              <a:rPr lang="lv-LV" dirty="0"/>
              <a:t> </a:t>
            </a:r>
            <a:r>
              <a:rPr lang="lv-LV" dirty="0" err="1"/>
              <a:t>group</a:t>
            </a:r>
            <a:r>
              <a:rPr lang="lv-LV" dirty="0"/>
              <a:t>) </a:t>
            </a:r>
          </a:p>
          <a:p>
            <a:r>
              <a:rPr lang="lv-LV" dirty="0" err="1"/>
              <a:t>Film</a:t>
            </a:r>
            <a:r>
              <a:rPr lang="lv-LV" dirty="0"/>
              <a:t> </a:t>
            </a:r>
            <a:r>
              <a:rPr lang="lv-LV" dirty="0" err="1"/>
              <a:t>actors</a:t>
            </a:r>
            <a:r>
              <a:rPr lang="lv-LV" dirty="0"/>
              <a:t> </a:t>
            </a:r>
            <a:r>
              <a:rPr lang="lv-LV" dirty="0" err="1"/>
              <a:t>tied</a:t>
            </a:r>
            <a:r>
              <a:rPr lang="lv-LV" dirty="0"/>
              <a:t> </a:t>
            </a:r>
            <a:r>
              <a:rPr lang="lv-LV" dirty="0" err="1"/>
              <a:t>by</a:t>
            </a:r>
            <a:r>
              <a:rPr lang="lv-LV" dirty="0"/>
              <a:t> </a:t>
            </a:r>
            <a:r>
              <a:rPr lang="lv-LV" dirty="0" err="1"/>
              <a:t>acting</a:t>
            </a:r>
            <a:r>
              <a:rPr lang="lv-LV" dirty="0"/>
              <a:t> </a:t>
            </a:r>
            <a:r>
              <a:rPr lang="lv-LV" dirty="0" err="1"/>
              <a:t>in</a:t>
            </a:r>
            <a:r>
              <a:rPr lang="lv-LV" dirty="0"/>
              <a:t> </a:t>
            </a:r>
            <a:r>
              <a:rPr lang="lv-LV" dirty="0" err="1"/>
              <a:t>the</a:t>
            </a:r>
            <a:r>
              <a:rPr lang="lv-LV" dirty="0"/>
              <a:t> </a:t>
            </a:r>
            <a:r>
              <a:rPr lang="lv-LV" dirty="0" err="1"/>
              <a:t>same</a:t>
            </a:r>
            <a:r>
              <a:rPr lang="lv-LV" dirty="0"/>
              <a:t> </a:t>
            </a:r>
            <a:r>
              <a:rPr lang="lv-LV" dirty="0" err="1"/>
              <a:t>film</a:t>
            </a:r>
            <a:endParaRPr lang="lv-LV" dirty="0"/>
          </a:p>
          <a:p>
            <a:r>
              <a:rPr lang="lv-LV" dirty="0" err="1"/>
              <a:t>Florentine</a:t>
            </a:r>
            <a:r>
              <a:rPr lang="lv-LV" dirty="0"/>
              <a:t> </a:t>
            </a:r>
            <a:r>
              <a:rPr lang="lv-LV" dirty="0" err="1"/>
              <a:t>family</a:t>
            </a:r>
            <a:r>
              <a:rPr lang="lv-LV" dirty="0"/>
              <a:t> </a:t>
            </a:r>
            <a:r>
              <a:rPr lang="lv-LV" dirty="0" err="1"/>
              <a:t>intermarriage</a:t>
            </a:r>
            <a:r>
              <a:rPr lang="lv-LV" dirty="0"/>
              <a:t> </a:t>
            </a:r>
            <a:r>
              <a:rPr lang="lv-LV" dirty="0" err="1"/>
              <a:t>network</a:t>
            </a:r>
            <a:r>
              <a:rPr lang="lv-LV" dirty="0"/>
              <a:t> (</a:t>
            </a:r>
            <a:r>
              <a:rPr lang="lv-LV" dirty="0" err="1"/>
              <a:t>Padgett</a:t>
            </a:r>
            <a:r>
              <a:rPr lang="lv-LV" dirty="0"/>
              <a:t> &amp; </a:t>
            </a:r>
            <a:r>
              <a:rPr lang="lv-LV" dirty="0" err="1"/>
              <a:t>Ansell</a:t>
            </a:r>
            <a:r>
              <a:rPr lang="lv-LV" dirty="0"/>
              <a:t>, 1992) </a:t>
            </a:r>
          </a:p>
          <a:p>
            <a:r>
              <a:rPr lang="lv-LV" dirty="0" err="1"/>
              <a:t>Boards</a:t>
            </a:r>
            <a:r>
              <a:rPr lang="lv-LV" dirty="0"/>
              <a:t> </a:t>
            </a:r>
            <a:r>
              <a:rPr lang="lv-LV" dirty="0" err="1"/>
              <a:t>of</a:t>
            </a:r>
            <a:r>
              <a:rPr lang="lv-LV" dirty="0"/>
              <a:t> </a:t>
            </a:r>
            <a:r>
              <a:rPr lang="lv-LV" dirty="0" err="1"/>
              <a:t>directors</a:t>
            </a:r>
            <a:r>
              <a:rPr lang="lv-LV" dirty="0"/>
              <a:t> </a:t>
            </a:r>
            <a:r>
              <a:rPr lang="lv-LV" dirty="0" err="1"/>
              <a:t>sharing</a:t>
            </a:r>
            <a:r>
              <a:rPr lang="lv-LV" dirty="0"/>
              <a:t> </a:t>
            </a:r>
            <a:r>
              <a:rPr lang="lv-LV" dirty="0" err="1"/>
              <a:t>members</a:t>
            </a:r>
            <a:endParaRPr lang="lv-LV" dirty="0"/>
          </a:p>
          <a:p>
            <a:r>
              <a:rPr lang="lv-LV" dirty="0"/>
              <a:t>Internet </a:t>
            </a:r>
            <a:r>
              <a:rPr lang="lv-LV" dirty="0" err="1"/>
              <a:t>pages</a:t>
            </a:r>
            <a:r>
              <a:rPr lang="lv-LV" dirty="0"/>
              <a:t> </a:t>
            </a:r>
            <a:r>
              <a:rPr lang="lv-LV" dirty="0" err="1"/>
              <a:t>are</a:t>
            </a:r>
            <a:r>
              <a:rPr lang="lv-LV" dirty="0"/>
              <a:t> </a:t>
            </a:r>
            <a:r>
              <a:rPr lang="lv-LV" dirty="0" err="1"/>
              <a:t>nodes</a:t>
            </a:r>
            <a:r>
              <a:rPr lang="lv-LV" dirty="0"/>
              <a:t> </a:t>
            </a:r>
            <a:r>
              <a:rPr lang="lv-LV" dirty="0" err="1"/>
              <a:t>connected</a:t>
            </a:r>
            <a:r>
              <a:rPr lang="lv-LV" dirty="0"/>
              <a:t> </a:t>
            </a:r>
            <a:r>
              <a:rPr lang="lv-LV" dirty="0" err="1"/>
              <a:t>by</a:t>
            </a:r>
            <a:r>
              <a:rPr lang="lv-LV" dirty="0"/>
              <a:t> </a:t>
            </a:r>
            <a:r>
              <a:rPr lang="lv-LV" dirty="0" err="1"/>
              <a:t>hot</a:t>
            </a:r>
            <a:r>
              <a:rPr lang="lv-LV" dirty="0"/>
              <a:t> </a:t>
            </a:r>
            <a:r>
              <a:rPr lang="lv-LV" dirty="0" err="1"/>
              <a:t>links</a:t>
            </a:r>
            <a:r>
              <a:rPr lang="lv-LV" dirty="0"/>
              <a:t> </a:t>
            </a:r>
            <a:r>
              <a:rPr lang="lv-LV" dirty="0" err="1"/>
              <a:t>that</a:t>
            </a:r>
            <a:r>
              <a:rPr lang="lv-LV" dirty="0"/>
              <a:t> </a:t>
            </a:r>
            <a:r>
              <a:rPr lang="lv-LV" dirty="0" err="1"/>
              <a:t>direct</a:t>
            </a:r>
            <a:r>
              <a:rPr lang="lv-LV" dirty="0"/>
              <a:t> </a:t>
            </a:r>
            <a:r>
              <a:rPr lang="lv-LV" dirty="0" err="1"/>
              <a:t>browsers</a:t>
            </a:r>
            <a:r>
              <a:rPr lang="lv-LV" dirty="0"/>
              <a:t> to </a:t>
            </a:r>
            <a:r>
              <a:rPr lang="lv-LV" dirty="0" err="1"/>
              <a:t>and</a:t>
            </a:r>
            <a:r>
              <a:rPr lang="lv-LV" dirty="0"/>
              <a:t> </a:t>
            </a:r>
            <a:r>
              <a:rPr lang="lv-LV" dirty="0" err="1"/>
              <a:t>from</a:t>
            </a:r>
            <a:r>
              <a:rPr lang="lv-LV" dirty="0"/>
              <a:t> </a:t>
            </a:r>
            <a:r>
              <a:rPr lang="lv-LV" dirty="0" err="1"/>
              <a:t>each</a:t>
            </a:r>
            <a:r>
              <a:rPr lang="lv-LV" dirty="0"/>
              <a:t> </a:t>
            </a:r>
            <a:r>
              <a:rPr lang="lv-LV" dirty="0" err="1"/>
              <a:t>other</a:t>
            </a:r>
            <a:endParaRPr lang="lv-LV" dirty="0"/>
          </a:p>
        </p:txBody>
      </p:sp>
      <p:sp>
        <p:nvSpPr>
          <p:cNvPr id="5" name="Footer Placeholder 4"/>
          <p:cNvSpPr>
            <a:spLocks noGrp="1"/>
          </p:cNvSpPr>
          <p:nvPr>
            <p:ph type="ftr" sz="quarter" idx="11"/>
          </p:nvPr>
        </p:nvSpPr>
        <p:spPr>
          <a:xfrm>
            <a:off x="-176242" y="6261100"/>
            <a:ext cx="4114800" cy="365125"/>
          </a:xfrm>
        </p:spPr>
        <p:txBody>
          <a:bodyPr/>
          <a:lstStyle/>
          <a:p>
            <a:endParaRPr lang="lv-LV" altLang="en-US" dirty="0" smtClean="0"/>
          </a:p>
          <a:p>
            <a:endParaRPr lang="en-US" altLang="en-US" dirty="0" smtClean="0"/>
          </a:p>
          <a:p>
            <a:r>
              <a:rPr lang="lv-LV" dirty="0"/>
              <a:t>PIRSES-GA-2012-318961</a:t>
            </a:r>
            <a:endParaRPr lang="en-US" altLang="en-US" dirty="0"/>
          </a:p>
        </p:txBody>
      </p:sp>
    </p:spTree>
    <p:extLst>
      <p:ext uri="{BB962C8B-B14F-4D97-AF65-F5344CB8AC3E}">
        <p14:creationId xmlns:p14="http://schemas.microsoft.com/office/powerpoint/2010/main" val="170145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Date Placeholder 3"/>
          <p:cNvSpPr>
            <a:spLocks noGrp="1"/>
          </p:cNvSpPr>
          <p:nvPr>
            <p:ph type="dt" sz="quarter" idx="4294967295"/>
          </p:nvPr>
        </p:nvSpPr>
        <p:spPr bwMode="auto">
          <a:xfrm>
            <a:off x="2286000" y="6391275"/>
            <a:ext cx="2057400" cy="457200"/>
          </a:xfrm>
          <a:prstGeom prst="rect">
            <a:avLst/>
          </a:prstGeom>
          <a:noFill/>
          <a:ln>
            <a:miter lim="800000"/>
            <a:headEnd/>
            <a:tailEnd/>
          </a:ln>
        </p:spPr>
        <p:txBody>
          <a:bodyPr/>
          <a:lstStyle/>
          <a:p>
            <a:r>
              <a:rPr lang="lv-LV" dirty="0"/>
              <a:t>PIRSES-GA-2012-318961</a:t>
            </a:r>
            <a:endParaRPr lang="lv-LV" dirty="0"/>
          </a:p>
        </p:txBody>
      </p:sp>
      <p:sp>
        <p:nvSpPr>
          <p:cNvPr id="33794" name="Rectangle 2"/>
          <p:cNvSpPr>
            <a:spLocks noGrp="1" noChangeArrowheads="1"/>
          </p:cNvSpPr>
          <p:nvPr>
            <p:ph type="title"/>
          </p:nvPr>
        </p:nvSpPr>
        <p:spPr/>
        <p:txBody>
          <a:bodyPr/>
          <a:lstStyle/>
          <a:p>
            <a:pPr eaLnBrk="1" hangingPunct="1">
              <a:defRPr/>
            </a:pPr>
            <a:r>
              <a:rPr lang="lv-LV" sz="3200" dirty="0">
                <a:effectLst>
                  <a:outerShdw blurRad="38100" dist="38100" dir="2700000" algn="tl">
                    <a:srgbClr val="C0C0C0"/>
                  </a:outerShdw>
                </a:effectLst>
              </a:rPr>
              <a:t>CV Ilona Baumane-Vītoliņa</a:t>
            </a:r>
          </a:p>
        </p:txBody>
      </p:sp>
      <p:sp>
        <p:nvSpPr>
          <p:cNvPr id="5124" name="Rectangle 3"/>
          <p:cNvSpPr>
            <a:spLocks noGrp="1" noChangeArrowheads="1"/>
          </p:cNvSpPr>
          <p:nvPr>
            <p:ph type="body" idx="1"/>
          </p:nvPr>
        </p:nvSpPr>
        <p:spPr>
          <a:xfrm>
            <a:off x="2286000" y="1905000"/>
            <a:ext cx="8024842" cy="4024330"/>
          </a:xfrm>
        </p:spPr>
        <p:txBody>
          <a:bodyPr>
            <a:normAutofit lnSpcReduction="10000"/>
          </a:bodyPr>
          <a:lstStyle/>
          <a:p>
            <a:pPr eaLnBrk="1" hangingPunct="1">
              <a:buFontTx/>
              <a:buNone/>
            </a:pPr>
            <a:r>
              <a:rPr lang="lv-LV" sz="2500" dirty="0"/>
              <a:t>2000-2004 </a:t>
            </a:r>
            <a:r>
              <a:rPr lang="lv-LV" sz="2500" dirty="0" err="1"/>
              <a:t>University</a:t>
            </a:r>
            <a:r>
              <a:rPr lang="lv-LV" sz="2500" dirty="0"/>
              <a:t> </a:t>
            </a:r>
            <a:r>
              <a:rPr lang="lv-LV" sz="2500" dirty="0" err="1"/>
              <a:t>of</a:t>
            </a:r>
            <a:r>
              <a:rPr lang="lv-LV" sz="2500" dirty="0"/>
              <a:t> </a:t>
            </a:r>
            <a:r>
              <a:rPr lang="lv-LV" sz="2500" dirty="0" err="1"/>
              <a:t>Latvia</a:t>
            </a:r>
            <a:r>
              <a:rPr lang="lv-LV" sz="2500" dirty="0"/>
              <a:t>, </a:t>
            </a:r>
            <a:r>
              <a:rPr lang="lv-LV" sz="2500" dirty="0" err="1"/>
              <a:t>Bachelor</a:t>
            </a:r>
            <a:r>
              <a:rPr lang="lv-LV" sz="2500" dirty="0"/>
              <a:t> </a:t>
            </a:r>
            <a:r>
              <a:rPr lang="lv-LV" sz="2500" dirty="0" err="1"/>
              <a:t>degree</a:t>
            </a:r>
            <a:r>
              <a:rPr lang="lv-LV" sz="2500" dirty="0"/>
              <a:t> </a:t>
            </a:r>
            <a:r>
              <a:rPr lang="lv-LV" sz="2500" dirty="0" err="1"/>
              <a:t>in</a:t>
            </a:r>
            <a:r>
              <a:rPr lang="lv-LV" sz="2500" dirty="0"/>
              <a:t> </a:t>
            </a:r>
            <a:r>
              <a:rPr lang="lv-LV" sz="2500" dirty="0" err="1"/>
              <a:t>Social</a:t>
            </a:r>
            <a:r>
              <a:rPr lang="lv-LV" sz="2500" dirty="0"/>
              <a:t> </a:t>
            </a:r>
            <a:r>
              <a:rPr lang="lv-LV" sz="2500" dirty="0" err="1"/>
              <a:t>Sciences</a:t>
            </a:r>
            <a:endParaRPr lang="lv-LV" sz="2500" dirty="0"/>
          </a:p>
          <a:p>
            <a:pPr eaLnBrk="1" hangingPunct="1">
              <a:buFontTx/>
              <a:buNone/>
            </a:pPr>
            <a:r>
              <a:rPr lang="lv-LV" sz="2500" dirty="0"/>
              <a:t>2004-2005 </a:t>
            </a:r>
            <a:r>
              <a:rPr lang="lv-LV" sz="2500" dirty="0" err="1"/>
              <a:t>University</a:t>
            </a:r>
            <a:r>
              <a:rPr lang="lv-LV" sz="2500" dirty="0"/>
              <a:t> </a:t>
            </a:r>
            <a:r>
              <a:rPr lang="lv-LV" sz="2500" dirty="0" err="1"/>
              <a:t>of</a:t>
            </a:r>
            <a:r>
              <a:rPr lang="lv-LV" sz="2500" dirty="0"/>
              <a:t> </a:t>
            </a:r>
            <a:r>
              <a:rPr lang="lv-LV" sz="2500" dirty="0" err="1"/>
              <a:t>Rostock</a:t>
            </a:r>
            <a:r>
              <a:rPr lang="lv-LV" sz="2500" dirty="0"/>
              <a:t>, </a:t>
            </a:r>
            <a:r>
              <a:rPr lang="lv-LV" sz="2500" dirty="0" err="1"/>
              <a:t>Germany</a:t>
            </a:r>
            <a:r>
              <a:rPr lang="lv-LV" sz="2500" dirty="0"/>
              <a:t>, MBA (</a:t>
            </a:r>
            <a:r>
              <a:rPr lang="lv-LV" sz="2500" dirty="0" err="1"/>
              <a:t>Master</a:t>
            </a:r>
            <a:r>
              <a:rPr lang="lv-LV" sz="2500" dirty="0"/>
              <a:t> </a:t>
            </a:r>
            <a:r>
              <a:rPr lang="lv-LV" sz="2500" dirty="0" err="1"/>
              <a:t>of</a:t>
            </a:r>
            <a:r>
              <a:rPr lang="lv-LV" sz="2500" dirty="0"/>
              <a:t> </a:t>
            </a:r>
            <a:r>
              <a:rPr lang="lv-LV" sz="2500" dirty="0" err="1"/>
              <a:t>Business</a:t>
            </a:r>
            <a:r>
              <a:rPr lang="lv-LV" sz="2500" dirty="0"/>
              <a:t> </a:t>
            </a:r>
            <a:r>
              <a:rPr lang="lv-LV" sz="2500" dirty="0" err="1"/>
              <a:t>administration</a:t>
            </a:r>
            <a:r>
              <a:rPr lang="lv-LV" sz="2500" dirty="0"/>
              <a:t> </a:t>
            </a:r>
            <a:r>
              <a:rPr lang="lv-LV" sz="2500" dirty="0" err="1"/>
              <a:t>and</a:t>
            </a:r>
            <a:r>
              <a:rPr lang="lv-LV" sz="2500" dirty="0"/>
              <a:t> </a:t>
            </a:r>
            <a:r>
              <a:rPr lang="lv-LV" sz="2500" dirty="0" err="1"/>
              <a:t>law</a:t>
            </a:r>
            <a:r>
              <a:rPr lang="lv-LV" sz="2500" dirty="0"/>
              <a:t>)</a:t>
            </a:r>
          </a:p>
          <a:p>
            <a:pPr eaLnBrk="1" hangingPunct="1">
              <a:buFontTx/>
              <a:buNone/>
            </a:pPr>
            <a:r>
              <a:rPr lang="lv-LV" sz="2500" dirty="0"/>
              <a:t>2005-.... </a:t>
            </a:r>
            <a:r>
              <a:rPr lang="lv-LV" sz="2500" dirty="0" err="1"/>
              <a:t>Docent</a:t>
            </a:r>
            <a:r>
              <a:rPr lang="lv-LV" sz="2500" dirty="0"/>
              <a:t>, </a:t>
            </a:r>
            <a:r>
              <a:rPr lang="lv-LV" sz="2500" dirty="0" err="1"/>
              <a:t>University</a:t>
            </a:r>
            <a:r>
              <a:rPr lang="lv-LV" sz="2500" dirty="0"/>
              <a:t> </a:t>
            </a:r>
            <a:r>
              <a:rPr lang="lv-LV" sz="2500" dirty="0" err="1"/>
              <a:t>of</a:t>
            </a:r>
            <a:r>
              <a:rPr lang="lv-LV" sz="2500" dirty="0"/>
              <a:t> </a:t>
            </a:r>
            <a:r>
              <a:rPr lang="lv-LV" sz="2500" dirty="0" err="1"/>
              <a:t>Latvia</a:t>
            </a:r>
            <a:r>
              <a:rPr lang="lv-LV" sz="2500" dirty="0"/>
              <a:t>, </a:t>
            </a:r>
            <a:r>
              <a:rPr lang="lv-LV" sz="2500" dirty="0" err="1"/>
              <a:t>Faculty</a:t>
            </a:r>
            <a:r>
              <a:rPr lang="lv-LV" sz="2500" dirty="0"/>
              <a:t> </a:t>
            </a:r>
            <a:r>
              <a:rPr lang="lv-LV" sz="2500" dirty="0" err="1"/>
              <a:t>of</a:t>
            </a:r>
            <a:r>
              <a:rPr lang="lv-LV" sz="2500" dirty="0"/>
              <a:t> </a:t>
            </a:r>
            <a:r>
              <a:rPr lang="lv-LV" sz="2500" dirty="0" err="1"/>
              <a:t>Economics</a:t>
            </a:r>
            <a:r>
              <a:rPr lang="lv-LV" sz="2500" dirty="0"/>
              <a:t> </a:t>
            </a:r>
            <a:r>
              <a:rPr lang="lv-LV" sz="2500" dirty="0" err="1"/>
              <a:t>and</a:t>
            </a:r>
            <a:r>
              <a:rPr lang="lv-LV" sz="2500" dirty="0"/>
              <a:t> </a:t>
            </a:r>
            <a:r>
              <a:rPr lang="lv-LV" sz="2500" dirty="0" err="1"/>
              <a:t>Management</a:t>
            </a:r>
            <a:endParaRPr lang="lv-LV" sz="2500" dirty="0"/>
          </a:p>
          <a:p>
            <a:pPr eaLnBrk="1" hangingPunct="1">
              <a:buFontTx/>
              <a:buNone/>
            </a:pPr>
            <a:r>
              <a:rPr lang="lv-LV" sz="2500" dirty="0"/>
              <a:t>2008-2012 </a:t>
            </a:r>
            <a:r>
              <a:rPr lang="lv-LV" sz="2500" dirty="0" err="1"/>
              <a:t>Assignment</a:t>
            </a:r>
            <a:r>
              <a:rPr lang="lv-LV" sz="2500" dirty="0"/>
              <a:t> </a:t>
            </a:r>
            <a:r>
              <a:rPr lang="lv-LV" sz="2500" dirty="0" err="1"/>
              <a:t>manager</a:t>
            </a:r>
            <a:r>
              <a:rPr lang="lv-LV" sz="2500" dirty="0"/>
              <a:t> </a:t>
            </a:r>
            <a:r>
              <a:rPr lang="lv-LV" sz="2500" dirty="0" err="1"/>
              <a:t>Amrop</a:t>
            </a:r>
            <a:r>
              <a:rPr lang="lv-LV" sz="2500" dirty="0"/>
              <a:t> (</a:t>
            </a:r>
            <a:r>
              <a:rPr lang="lv-LV" sz="2500" dirty="0" err="1"/>
              <a:t>headhunting</a:t>
            </a:r>
            <a:r>
              <a:rPr lang="lv-LV" sz="2500" dirty="0"/>
              <a:t>)</a:t>
            </a:r>
          </a:p>
          <a:p>
            <a:pPr eaLnBrk="1" hangingPunct="1">
              <a:buNone/>
            </a:pPr>
            <a:r>
              <a:rPr lang="lv-LV" sz="2500" dirty="0"/>
              <a:t>2005 - 2011 </a:t>
            </a:r>
            <a:r>
              <a:rPr lang="lv-LV" sz="2500" dirty="0" err="1"/>
              <a:t>University</a:t>
            </a:r>
            <a:r>
              <a:rPr lang="lv-LV" sz="2500" dirty="0"/>
              <a:t> </a:t>
            </a:r>
            <a:r>
              <a:rPr lang="lv-LV" sz="2500" dirty="0" err="1"/>
              <a:t>of</a:t>
            </a:r>
            <a:r>
              <a:rPr lang="lv-LV" sz="2500" dirty="0"/>
              <a:t> </a:t>
            </a:r>
            <a:r>
              <a:rPr lang="lv-LV" sz="2500" dirty="0" err="1"/>
              <a:t>Latvia</a:t>
            </a:r>
            <a:r>
              <a:rPr lang="lv-LV" sz="2500" dirty="0"/>
              <a:t>, </a:t>
            </a:r>
            <a:r>
              <a:rPr lang="lv-LV" sz="2500" dirty="0" err="1"/>
              <a:t>PhD</a:t>
            </a:r>
            <a:r>
              <a:rPr lang="lv-LV" sz="2500" dirty="0"/>
              <a:t> </a:t>
            </a:r>
            <a:r>
              <a:rPr lang="lv-LV" sz="2500" dirty="0" err="1"/>
              <a:t>in</a:t>
            </a:r>
            <a:r>
              <a:rPr lang="lv-LV" sz="2500" dirty="0"/>
              <a:t> </a:t>
            </a:r>
            <a:r>
              <a:rPr lang="lv-LV" sz="2500" dirty="0" err="1"/>
              <a:t>entrepreneurship</a:t>
            </a:r>
            <a:r>
              <a:rPr lang="lv-LV" sz="2500" dirty="0"/>
              <a:t> </a:t>
            </a:r>
            <a:endParaRPr lang="en-US" sz="2500" dirty="0"/>
          </a:p>
          <a:p>
            <a:pPr eaLnBrk="1" hangingPunct="1">
              <a:buNone/>
            </a:pPr>
            <a:r>
              <a:rPr lang="en-US" sz="2500" dirty="0"/>
              <a:t>Taught subjects: history of economics, international economics, organizational behavior, theory of organization. </a:t>
            </a:r>
            <a:endParaRPr lang="lv-LV" sz="2500" dirty="0"/>
          </a:p>
          <a:p>
            <a:pPr eaLnBrk="1" hangingPunct="1">
              <a:buFontTx/>
              <a:buNone/>
            </a:pPr>
            <a:endParaRPr lang="lv-LV" sz="2500" dirty="0"/>
          </a:p>
        </p:txBody>
      </p:sp>
    </p:spTree>
    <p:extLst>
      <p:ext uri="{BB962C8B-B14F-4D97-AF65-F5344CB8AC3E}">
        <p14:creationId xmlns:p14="http://schemas.microsoft.com/office/powerpoint/2010/main" val="32836777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20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Levels of analysis for network research</a:t>
            </a:r>
            <a:endParaRPr lang="lv-LV" dirty="0"/>
          </a:p>
        </p:txBody>
      </p:sp>
      <p:sp>
        <p:nvSpPr>
          <p:cNvPr id="3" name="Content Placeholder 2"/>
          <p:cNvSpPr>
            <a:spLocks noGrp="1"/>
          </p:cNvSpPr>
          <p:nvPr>
            <p:ph idx="1"/>
          </p:nvPr>
        </p:nvSpPr>
        <p:spPr/>
        <p:txBody>
          <a:bodyPr/>
          <a:lstStyle/>
          <a:p>
            <a:r>
              <a:rPr lang="lv-LV" dirty="0" err="1" smtClean="0"/>
              <a:t>Ego</a:t>
            </a:r>
            <a:r>
              <a:rPr lang="lv-LV" dirty="0" smtClean="0"/>
              <a:t> </a:t>
            </a:r>
            <a:r>
              <a:rPr lang="lv-LV" dirty="0" err="1" smtClean="0"/>
              <a:t>network</a:t>
            </a:r>
            <a:r>
              <a:rPr lang="lv-LV" dirty="0" smtClean="0"/>
              <a:t> – </a:t>
            </a:r>
            <a:r>
              <a:rPr lang="lv-LV" dirty="0" err="1" smtClean="0"/>
              <a:t>all</a:t>
            </a:r>
            <a:r>
              <a:rPr lang="lv-LV" dirty="0" smtClean="0"/>
              <a:t> </a:t>
            </a:r>
            <a:r>
              <a:rPr lang="lv-LV" dirty="0" err="1" smtClean="0"/>
              <a:t>of</a:t>
            </a:r>
            <a:r>
              <a:rPr lang="lv-LV" dirty="0" smtClean="0"/>
              <a:t> a </a:t>
            </a:r>
            <a:r>
              <a:rPr lang="lv-LV" dirty="0" err="1" smtClean="0"/>
              <a:t>node’s</a:t>
            </a:r>
            <a:r>
              <a:rPr lang="lv-LV" dirty="0" smtClean="0"/>
              <a:t> </a:t>
            </a:r>
            <a:r>
              <a:rPr lang="lv-LV" dirty="0" err="1" smtClean="0"/>
              <a:t>direct</a:t>
            </a:r>
            <a:r>
              <a:rPr lang="lv-LV" dirty="0" smtClean="0"/>
              <a:t> </a:t>
            </a:r>
            <a:r>
              <a:rPr lang="lv-LV" dirty="0" err="1" smtClean="0"/>
              <a:t>contacts</a:t>
            </a:r>
            <a:r>
              <a:rPr lang="lv-LV" dirty="0" smtClean="0"/>
              <a:t> </a:t>
            </a:r>
          </a:p>
          <a:p>
            <a:r>
              <a:rPr lang="lv-LV" dirty="0" err="1" smtClean="0"/>
              <a:t>Overall</a:t>
            </a:r>
            <a:r>
              <a:rPr lang="lv-LV" dirty="0" smtClean="0"/>
              <a:t> </a:t>
            </a:r>
            <a:r>
              <a:rPr lang="lv-LV" dirty="0" err="1" smtClean="0"/>
              <a:t>network</a:t>
            </a:r>
            <a:r>
              <a:rPr lang="lv-LV" dirty="0" smtClean="0"/>
              <a:t> – </a:t>
            </a:r>
            <a:r>
              <a:rPr lang="lv-LV" dirty="0" err="1" smtClean="0"/>
              <a:t>all</a:t>
            </a:r>
            <a:r>
              <a:rPr lang="lv-LV" dirty="0" smtClean="0"/>
              <a:t> </a:t>
            </a:r>
            <a:r>
              <a:rPr lang="lv-LV" dirty="0" err="1" smtClean="0"/>
              <a:t>actors</a:t>
            </a:r>
            <a:r>
              <a:rPr lang="lv-LV" dirty="0" smtClean="0"/>
              <a:t> </a:t>
            </a:r>
            <a:r>
              <a:rPr lang="lv-LV" dirty="0" err="1" smtClean="0"/>
              <a:t>and</a:t>
            </a:r>
            <a:r>
              <a:rPr lang="lv-LV" dirty="0" smtClean="0"/>
              <a:t> </a:t>
            </a:r>
            <a:r>
              <a:rPr lang="lv-LV" dirty="0" err="1" smtClean="0"/>
              <a:t>relationships</a:t>
            </a:r>
            <a:r>
              <a:rPr lang="lv-LV" dirty="0" smtClean="0"/>
              <a:t> </a:t>
            </a:r>
            <a:r>
              <a:rPr lang="lv-LV" dirty="0" err="1" smtClean="0"/>
              <a:t>within</a:t>
            </a:r>
            <a:r>
              <a:rPr lang="lv-LV" dirty="0" smtClean="0"/>
              <a:t> a </a:t>
            </a:r>
            <a:r>
              <a:rPr lang="lv-LV" dirty="0" err="1" smtClean="0"/>
              <a:t>particular</a:t>
            </a:r>
            <a:r>
              <a:rPr lang="lv-LV" dirty="0" smtClean="0"/>
              <a:t> </a:t>
            </a:r>
            <a:r>
              <a:rPr lang="lv-LV" dirty="0" err="1" smtClean="0"/>
              <a:t>domain</a:t>
            </a:r>
            <a:endParaRPr lang="lv-LV" dirty="0" smtClean="0"/>
          </a:p>
          <a:p>
            <a:r>
              <a:rPr lang="lv-LV" dirty="0" err="1" smtClean="0"/>
              <a:t>Network</a:t>
            </a:r>
            <a:r>
              <a:rPr lang="lv-LV" dirty="0" smtClean="0"/>
              <a:t> </a:t>
            </a:r>
            <a:r>
              <a:rPr lang="lv-LV" dirty="0" err="1" smtClean="0"/>
              <a:t>position</a:t>
            </a:r>
            <a:r>
              <a:rPr lang="lv-LV" dirty="0" smtClean="0"/>
              <a:t> – </a:t>
            </a:r>
            <a:r>
              <a:rPr lang="lv-LV" dirty="0" err="1" smtClean="0"/>
              <a:t>actor’s</a:t>
            </a:r>
            <a:r>
              <a:rPr lang="lv-LV" dirty="0" smtClean="0"/>
              <a:t> </a:t>
            </a:r>
            <a:r>
              <a:rPr lang="lv-LV" dirty="0" err="1" smtClean="0"/>
              <a:t>coordinates</a:t>
            </a:r>
            <a:r>
              <a:rPr lang="lv-LV" dirty="0" smtClean="0"/>
              <a:t> </a:t>
            </a:r>
            <a:r>
              <a:rPr lang="lv-LV" dirty="0" err="1" smtClean="0"/>
              <a:t>within</a:t>
            </a:r>
            <a:r>
              <a:rPr lang="lv-LV" dirty="0" smtClean="0"/>
              <a:t> a </a:t>
            </a:r>
            <a:r>
              <a:rPr lang="lv-LV" dirty="0" err="1" smtClean="0"/>
              <a:t>given</a:t>
            </a:r>
            <a:r>
              <a:rPr lang="lv-LV" dirty="0" smtClean="0"/>
              <a:t> </a:t>
            </a:r>
            <a:r>
              <a:rPr lang="lv-LV" dirty="0" err="1" smtClean="0"/>
              <a:t>network</a:t>
            </a:r>
            <a:r>
              <a:rPr lang="lv-LV" dirty="0" smtClean="0"/>
              <a:t> </a:t>
            </a:r>
            <a:endParaRPr lang="lv-LV" dirty="0"/>
          </a:p>
        </p:txBody>
      </p:sp>
      <p:sp>
        <p:nvSpPr>
          <p:cNvPr id="5" name="Footer Placeholder 4"/>
          <p:cNvSpPr>
            <a:spLocks noGrp="1"/>
          </p:cNvSpPr>
          <p:nvPr>
            <p:ph type="ftr" sz="quarter" idx="11"/>
          </p:nvPr>
        </p:nvSpPr>
        <p:spPr>
          <a:xfrm>
            <a:off x="123825" y="6311900"/>
            <a:ext cx="4114800" cy="365125"/>
          </a:xfrm>
        </p:spPr>
        <p:txBody>
          <a:bodyPr/>
          <a:lstStyle/>
          <a:p>
            <a:endParaRPr lang="lv-LV" altLang="en-US" dirty="0" smtClean="0"/>
          </a:p>
          <a:p>
            <a:endParaRPr lang="en-US" altLang="en-US" dirty="0" smtClean="0"/>
          </a:p>
          <a:p>
            <a:r>
              <a:rPr lang="lv-LV" dirty="0"/>
              <a:t>PIRSES-GA-2012-318961</a:t>
            </a:r>
            <a:endParaRPr lang="en-US" altLang="en-US" dirty="0"/>
          </a:p>
        </p:txBody>
      </p:sp>
    </p:spTree>
    <p:extLst>
      <p:ext uri="{BB962C8B-B14F-4D97-AF65-F5344CB8AC3E}">
        <p14:creationId xmlns:p14="http://schemas.microsoft.com/office/powerpoint/2010/main" val="1317325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Basic</a:t>
            </a:r>
            <a:r>
              <a:rPr lang="lv-LV" dirty="0" smtClean="0"/>
              <a:t> </a:t>
            </a:r>
            <a:r>
              <a:rPr lang="lv-LV" dirty="0" err="1" smtClean="0"/>
              <a:t>network</a:t>
            </a:r>
            <a:r>
              <a:rPr lang="lv-LV" dirty="0" smtClean="0"/>
              <a:t> </a:t>
            </a:r>
            <a:r>
              <a:rPr lang="lv-LV" dirty="0" err="1" smtClean="0"/>
              <a:t>measures</a:t>
            </a:r>
            <a:r>
              <a:rPr lang="lv-LV" dirty="0" smtClean="0"/>
              <a:t>:</a:t>
            </a:r>
            <a:endParaRPr lang="lv-LV" dirty="0"/>
          </a:p>
        </p:txBody>
      </p:sp>
      <p:sp>
        <p:nvSpPr>
          <p:cNvPr id="3" name="Content Placeholder 2"/>
          <p:cNvSpPr>
            <a:spLocks noGrp="1"/>
          </p:cNvSpPr>
          <p:nvPr>
            <p:ph idx="1"/>
          </p:nvPr>
        </p:nvSpPr>
        <p:spPr>
          <a:xfrm>
            <a:off x="2095472" y="1357299"/>
            <a:ext cx="8229600" cy="4530725"/>
          </a:xfrm>
        </p:spPr>
        <p:txBody>
          <a:bodyPr/>
          <a:lstStyle/>
          <a:p>
            <a:r>
              <a:rPr lang="lv-LV" sz="2400" dirty="0"/>
              <a:t>Distance – </a:t>
            </a:r>
            <a:r>
              <a:rPr lang="lv-LV" sz="2400" dirty="0" err="1"/>
              <a:t>the</a:t>
            </a:r>
            <a:r>
              <a:rPr lang="lv-LV" sz="2400" dirty="0"/>
              <a:t> </a:t>
            </a:r>
            <a:r>
              <a:rPr lang="lv-LV" sz="2400" dirty="0" err="1"/>
              <a:t>length</a:t>
            </a:r>
            <a:r>
              <a:rPr lang="lv-LV" sz="2400" dirty="0"/>
              <a:t> </a:t>
            </a:r>
            <a:r>
              <a:rPr lang="lv-LV" sz="2400" dirty="0" err="1"/>
              <a:t>of</a:t>
            </a:r>
            <a:r>
              <a:rPr lang="lv-LV" sz="2400" dirty="0"/>
              <a:t> </a:t>
            </a:r>
            <a:r>
              <a:rPr lang="lv-LV" sz="2400" dirty="0" err="1"/>
              <a:t>the</a:t>
            </a:r>
            <a:r>
              <a:rPr lang="lv-LV" sz="2400" dirty="0"/>
              <a:t> </a:t>
            </a:r>
            <a:r>
              <a:rPr lang="lv-LV" sz="2400" dirty="0" err="1"/>
              <a:t>shortest</a:t>
            </a:r>
            <a:r>
              <a:rPr lang="lv-LV" sz="2400" dirty="0"/>
              <a:t> </a:t>
            </a:r>
            <a:r>
              <a:rPr lang="lv-LV" sz="2400" dirty="0" err="1"/>
              <a:t>path</a:t>
            </a:r>
            <a:r>
              <a:rPr lang="lv-LV" sz="2400" dirty="0"/>
              <a:t> </a:t>
            </a:r>
            <a:r>
              <a:rPr lang="lv-LV" sz="2400" dirty="0" err="1"/>
              <a:t>btw</a:t>
            </a:r>
            <a:r>
              <a:rPr lang="lv-LV" sz="2400" dirty="0"/>
              <a:t>. 2 </a:t>
            </a:r>
            <a:r>
              <a:rPr lang="lv-LV" sz="2400" dirty="0" err="1"/>
              <a:t>actors</a:t>
            </a:r>
            <a:r>
              <a:rPr lang="lv-LV" sz="2400" dirty="0"/>
              <a:t>. (</a:t>
            </a:r>
            <a:r>
              <a:rPr lang="lv-LV" sz="2400" dirty="0" err="1"/>
              <a:t>degrees</a:t>
            </a:r>
            <a:r>
              <a:rPr lang="lv-LV" sz="2400" dirty="0"/>
              <a:t> </a:t>
            </a:r>
            <a:r>
              <a:rPr lang="lv-LV" sz="2400" dirty="0" err="1"/>
              <a:t>of</a:t>
            </a:r>
            <a:r>
              <a:rPr lang="lv-LV" sz="2400" dirty="0"/>
              <a:t> </a:t>
            </a:r>
            <a:r>
              <a:rPr lang="lv-LV" sz="2400" dirty="0" err="1"/>
              <a:t>separation</a:t>
            </a:r>
            <a:r>
              <a:rPr lang="lv-LV" sz="2400" dirty="0"/>
              <a:t>) </a:t>
            </a:r>
          </a:p>
          <a:p>
            <a:r>
              <a:rPr lang="lv-LV" sz="2400" dirty="0" err="1"/>
              <a:t>Closeness</a:t>
            </a:r>
            <a:r>
              <a:rPr lang="lv-LV" sz="2400" dirty="0"/>
              <a:t> -  </a:t>
            </a:r>
            <a:r>
              <a:rPr lang="lv-LV" sz="2400" dirty="0" err="1"/>
              <a:t>average</a:t>
            </a:r>
            <a:r>
              <a:rPr lang="lv-LV" sz="2400" dirty="0"/>
              <a:t> </a:t>
            </a:r>
            <a:r>
              <a:rPr lang="lv-LV" sz="2400" dirty="0" err="1"/>
              <a:t>degrees</a:t>
            </a:r>
            <a:r>
              <a:rPr lang="lv-LV" sz="2400" dirty="0"/>
              <a:t> </a:t>
            </a:r>
            <a:r>
              <a:rPr lang="lv-LV" sz="2400" dirty="0" err="1"/>
              <a:t>of</a:t>
            </a:r>
            <a:r>
              <a:rPr lang="lv-LV" sz="2400" dirty="0"/>
              <a:t> </a:t>
            </a:r>
            <a:r>
              <a:rPr lang="lv-LV" sz="2400" dirty="0" err="1"/>
              <a:t>separation</a:t>
            </a:r>
            <a:r>
              <a:rPr lang="lv-LV" sz="2400" dirty="0"/>
              <a:t> </a:t>
            </a:r>
          </a:p>
          <a:p>
            <a:r>
              <a:rPr lang="lv-LV" sz="2400" dirty="0" err="1"/>
              <a:t>Centrality</a:t>
            </a:r>
            <a:r>
              <a:rPr lang="lv-LV" sz="2400" dirty="0"/>
              <a:t> – </a:t>
            </a:r>
            <a:r>
              <a:rPr lang="lv-LV" sz="2400" dirty="0" err="1"/>
              <a:t>importance</a:t>
            </a:r>
            <a:r>
              <a:rPr lang="lv-LV" sz="2400" dirty="0"/>
              <a:t> </a:t>
            </a:r>
            <a:r>
              <a:rPr lang="lv-LV" sz="2400" dirty="0" err="1"/>
              <a:t>of</a:t>
            </a:r>
            <a:r>
              <a:rPr lang="lv-LV" sz="2400" dirty="0"/>
              <a:t> </a:t>
            </a:r>
            <a:r>
              <a:rPr lang="lv-LV" sz="2400" dirty="0" err="1"/>
              <a:t>an</a:t>
            </a:r>
            <a:r>
              <a:rPr lang="lv-LV" sz="2400" dirty="0"/>
              <a:t> </a:t>
            </a:r>
            <a:r>
              <a:rPr lang="lv-LV" sz="2400" dirty="0" err="1"/>
              <a:t>actor</a:t>
            </a:r>
            <a:r>
              <a:rPr lang="lv-LV" sz="2400" dirty="0"/>
              <a:t> </a:t>
            </a:r>
            <a:r>
              <a:rPr lang="lv-LV" sz="2400" dirty="0" err="1"/>
              <a:t>within</a:t>
            </a:r>
            <a:r>
              <a:rPr lang="lv-LV" sz="2400" dirty="0"/>
              <a:t> </a:t>
            </a:r>
            <a:r>
              <a:rPr lang="lv-LV" sz="2400" dirty="0" err="1"/>
              <a:t>the</a:t>
            </a:r>
            <a:r>
              <a:rPr lang="lv-LV" sz="2400" dirty="0"/>
              <a:t> </a:t>
            </a:r>
            <a:r>
              <a:rPr lang="lv-LV" sz="2400" dirty="0" err="1"/>
              <a:t>system</a:t>
            </a:r>
            <a:r>
              <a:rPr lang="lv-LV" sz="2400" dirty="0"/>
              <a:t>. </a:t>
            </a:r>
          </a:p>
          <a:p>
            <a:pPr lvl="1">
              <a:buNone/>
            </a:pPr>
            <a:r>
              <a:rPr lang="lv-LV" sz="2000" dirty="0"/>
              <a:t>- </a:t>
            </a:r>
            <a:r>
              <a:rPr lang="lv-LV" sz="2000" dirty="0" err="1"/>
              <a:t>Degree</a:t>
            </a:r>
            <a:r>
              <a:rPr lang="lv-LV" sz="2000" dirty="0"/>
              <a:t> – </a:t>
            </a:r>
            <a:r>
              <a:rPr lang="lv-LV" sz="2000" dirty="0" err="1"/>
              <a:t>how</a:t>
            </a:r>
            <a:r>
              <a:rPr lang="lv-LV" sz="2000" dirty="0"/>
              <a:t> </a:t>
            </a:r>
            <a:r>
              <a:rPr lang="lv-LV" sz="2000" dirty="0" err="1"/>
              <a:t>many</a:t>
            </a:r>
            <a:r>
              <a:rPr lang="lv-LV" sz="2000" dirty="0"/>
              <a:t> </a:t>
            </a:r>
            <a:r>
              <a:rPr lang="lv-LV" sz="2000" dirty="0" err="1"/>
              <a:t>contacts</a:t>
            </a:r>
            <a:r>
              <a:rPr lang="lv-LV" sz="2000" dirty="0"/>
              <a:t> </a:t>
            </a:r>
            <a:r>
              <a:rPr lang="lv-LV" sz="2000" dirty="0" err="1"/>
              <a:t>one</a:t>
            </a:r>
            <a:r>
              <a:rPr lang="lv-LV" sz="2000" dirty="0"/>
              <a:t> </a:t>
            </a:r>
            <a:r>
              <a:rPr lang="lv-LV" sz="2000" dirty="0" err="1"/>
              <a:t>has</a:t>
            </a:r>
            <a:endParaRPr lang="lv-LV" sz="2000" dirty="0"/>
          </a:p>
          <a:p>
            <a:pPr lvl="2"/>
            <a:r>
              <a:rPr lang="lv-LV" dirty="0" err="1"/>
              <a:t>In-degree</a:t>
            </a:r>
            <a:r>
              <a:rPr lang="lv-LV" dirty="0"/>
              <a:t> </a:t>
            </a:r>
          </a:p>
          <a:p>
            <a:pPr lvl="2"/>
            <a:r>
              <a:rPr lang="lv-LV" dirty="0" err="1"/>
              <a:t>Out-degree</a:t>
            </a:r>
            <a:r>
              <a:rPr lang="lv-LV" dirty="0"/>
              <a:t> </a:t>
            </a:r>
          </a:p>
          <a:p>
            <a:pPr marL="342900" lvl="1" indent="-342900">
              <a:buClr>
                <a:schemeClr val="accent1"/>
              </a:buClr>
              <a:buSzPct val="65000"/>
              <a:buNone/>
            </a:pPr>
            <a:r>
              <a:rPr lang="lv-LV" sz="2000" dirty="0"/>
              <a:t>	- </a:t>
            </a:r>
            <a:r>
              <a:rPr lang="lv-LV" sz="2000" dirty="0" err="1"/>
              <a:t>Betweenness</a:t>
            </a:r>
            <a:r>
              <a:rPr lang="lv-LV" sz="2000" dirty="0"/>
              <a:t> – </a:t>
            </a:r>
            <a:r>
              <a:rPr lang="lv-LV" sz="2000" dirty="0" err="1"/>
              <a:t>how</a:t>
            </a:r>
            <a:r>
              <a:rPr lang="lv-LV" sz="2000" dirty="0"/>
              <a:t> </a:t>
            </a:r>
            <a:r>
              <a:rPr lang="lv-LV" sz="2000" dirty="0" err="1"/>
              <a:t>often</a:t>
            </a:r>
            <a:r>
              <a:rPr lang="lv-LV" sz="2000" dirty="0"/>
              <a:t> a </a:t>
            </a:r>
            <a:r>
              <a:rPr lang="lv-LV" sz="2000" dirty="0" err="1"/>
              <a:t>nod</a:t>
            </a:r>
            <a:r>
              <a:rPr lang="lv-LV" sz="2000" dirty="0"/>
              <a:t> </a:t>
            </a:r>
            <a:r>
              <a:rPr lang="lv-LV" sz="2000" dirty="0" err="1"/>
              <a:t>is</a:t>
            </a:r>
            <a:r>
              <a:rPr lang="lv-LV" sz="2000" dirty="0"/>
              <a:t> a </a:t>
            </a:r>
            <a:r>
              <a:rPr lang="lv-LV" sz="2000" dirty="0" err="1"/>
              <a:t>shortest</a:t>
            </a:r>
            <a:r>
              <a:rPr lang="lv-LV" sz="2000" dirty="0"/>
              <a:t> </a:t>
            </a:r>
            <a:r>
              <a:rPr lang="lv-LV" sz="2000" dirty="0" err="1"/>
              <a:t>path</a:t>
            </a:r>
            <a:r>
              <a:rPr lang="lv-LV" sz="2000" dirty="0"/>
              <a:t> </a:t>
            </a:r>
            <a:r>
              <a:rPr lang="lv-LV" sz="2000" dirty="0" err="1"/>
              <a:t>btw</a:t>
            </a:r>
            <a:r>
              <a:rPr lang="lv-LV" sz="2000" dirty="0"/>
              <a:t>. </a:t>
            </a:r>
            <a:r>
              <a:rPr lang="lv-LV" sz="2000" dirty="0" err="1"/>
              <a:t>any</a:t>
            </a:r>
            <a:r>
              <a:rPr lang="lv-LV" sz="2000" dirty="0"/>
              <a:t> 2 </a:t>
            </a:r>
            <a:r>
              <a:rPr lang="lv-LV" sz="2000" dirty="0" err="1"/>
              <a:t>other</a:t>
            </a:r>
            <a:r>
              <a:rPr lang="lv-LV" sz="2000" dirty="0"/>
              <a:t> </a:t>
            </a:r>
            <a:r>
              <a:rPr lang="lv-LV" sz="2000" dirty="0" err="1"/>
              <a:t>nods</a:t>
            </a:r>
            <a:r>
              <a:rPr lang="lv-LV" sz="2000" dirty="0"/>
              <a:t> </a:t>
            </a:r>
            <a:r>
              <a:rPr lang="lv-LV" sz="2000" dirty="0" err="1"/>
              <a:t>in</a:t>
            </a:r>
            <a:r>
              <a:rPr lang="lv-LV" sz="2000" dirty="0"/>
              <a:t> </a:t>
            </a:r>
            <a:r>
              <a:rPr lang="lv-LV" sz="2000" dirty="0" err="1"/>
              <a:t>the</a:t>
            </a:r>
            <a:r>
              <a:rPr lang="lv-LV" sz="2000" dirty="0"/>
              <a:t> </a:t>
            </a:r>
            <a:r>
              <a:rPr lang="lv-LV" sz="2000" dirty="0" err="1"/>
              <a:t>network</a:t>
            </a:r>
            <a:r>
              <a:rPr lang="lv-LV" sz="2000" dirty="0"/>
              <a:t>? </a:t>
            </a:r>
          </a:p>
          <a:p>
            <a:pPr marL="342900" lvl="1" indent="-342900">
              <a:buClr>
                <a:schemeClr val="accent1"/>
              </a:buClr>
              <a:buSzPct val="65000"/>
              <a:buNone/>
            </a:pPr>
            <a:r>
              <a:rPr lang="lv-LV" sz="2000" dirty="0"/>
              <a:t>	- </a:t>
            </a:r>
            <a:r>
              <a:rPr lang="lv-LV" sz="2000" dirty="0" err="1"/>
              <a:t>Eigenvector</a:t>
            </a:r>
            <a:r>
              <a:rPr lang="lv-LV" sz="2000" dirty="0"/>
              <a:t> – </a:t>
            </a:r>
            <a:r>
              <a:rPr lang="lv-LV" sz="2000" dirty="0" err="1"/>
              <a:t>do</a:t>
            </a:r>
            <a:r>
              <a:rPr lang="lv-LV" sz="2000" dirty="0"/>
              <a:t> I </a:t>
            </a:r>
            <a:r>
              <a:rPr lang="lv-LV" sz="2000" dirty="0" err="1"/>
              <a:t>have</a:t>
            </a:r>
            <a:r>
              <a:rPr lang="lv-LV" sz="2000" dirty="0"/>
              <a:t> </a:t>
            </a:r>
            <a:r>
              <a:rPr lang="lv-LV" sz="2000" dirty="0" err="1"/>
              <a:t>many</a:t>
            </a:r>
            <a:r>
              <a:rPr lang="lv-LV" sz="2000" dirty="0"/>
              <a:t> </a:t>
            </a:r>
            <a:r>
              <a:rPr lang="lv-LV" sz="2000" dirty="0" err="1"/>
              <a:t>friends</a:t>
            </a:r>
            <a:r>
              <a:rPr lang="lv-LV" sz="2000" dirty="0"/>
              <a:t> </a:t>
            </a:r>
            <a:r>
              <a:rPr lang="lv-LV" sz="2000" dirty="0" err="1"/>
              <a:t>who</a:t>
            </a:r>
            <a:r>
              <a:rPr lang="lv-LV" sz="2000" dirty="0"/>
              <a:t> </a:t>
            </a:r>
            <a:r>
              <a:rPr lang="lv-LV" sz="2000" dirty="0" err="1"/>
              <a:t>themselves</a:t>
            </a:r>
            <a:r>
              <a:rPr lang="lv-LV" sz="2000" dirty="0"/>
              <a:t> </a:t>
            </a:r>
            <a:r>
              <a:rPr lang="lv-LV" sz="2000" dirty="0" err="1"/>
              <a:t>have</a:t>
            </a:r>
            <a:r>
              <a:rPr lang="lv-LV" sz="2000" dirty="0"/>
              <a:t> </a:t>
            </a:r>
            <a:r>
              <a:rPr lang="lv-LV" sz="2000" dirty="0" err="1"/>
              <a:t>many</a:t>
            </a:r>
            <a:r>
              <a:rPr lang="lv-LV" sz="2000" dirty="0"/>
              <a:t> </a:t>
            </a:r>
            <a:r>
              <a:rPr lang="lv-LV" sz="2000" dirty="0" err="1"/>
              <a:t>friends</a:t>
            </a:r>
            <a:r>
              <a:rPr lang="lv-LV" sz="2000" dirty="0"/>
              <a:t>? </a:t>
            </a:r>
            <a:endParaRPr lang="lv-LV" dirty="0"/>
          </a:p>
          <a:p>
            <a:pPr lvl="1"/>
            <a:endParaRPr lang="lv-LV" sz="2000" dirty="0"/>
          </a:p>
          <a:p>
            <a:pPr lvl="2"/>
            <a:endParaRPr lang="lv-LV" dirty="0"/>
          </a:p>
        </p:txBody>
      </p:sp>
      <p:sp>
        <p:nvSpPr>
          <p:cNvPr id="5" name="Footer Placeholder 4"/>
          <p:cNvSpPr>
            <a:spLocks noGrp="1"/>
          </p:cNvSpPr>
          <p:nvPr>
            <p:ph type="ftr" sz="quarter" idx="11"/>
          </p:nvPr>
        </p:nvSpPr>
        <p:spPr>
          <a:xfrm>
            <a:off x="304800" y="6251575"/>
            <a:ext cx="4114800" cy="365125"/>
          </a:xfrm>
        </p:spPr>
        <p:txBody>
          <a:bodyPr/>
          <a:lstStyle/>
          <a:p>
            <a:endParaRPr lang="lv-LV" altLang="en-US" dirty="0" smtClean="0"/>
          </a:p>
          <a:p>
            <a:endParaRPr lang="en-US" altLang="en-US" dirty="0" smtClean="0"/>
          </a:p>
          <a:p>
            <a:r>
              <a:rPr lang="lv-LV" dirty="0"/>
              <a:t>PIRSES-GA-2012-318961</a:t>
            </a:r>
            <a:endParaRPr lang="en-US" altLang="en-US" dirty="0"/>
          </a:p>
        </p:txBody>
      </p:sp>
    </p:spTree>
    <p:extLst>
      <p:ext uri="{BB962C8B-B14F-4D97-AF65-F5344CB8AC3E}">
        <p14:creationId xmlns:p14="http://schemas.microsoft.com/office/powerpoint/2010/main" val="394462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Basic</a:t>
            </a:r>
            <a:r>
              <a:rPr lang="lv-LV" dirty="0" smtClean="0"/>
              <a:t> </a:t>
            </a:r>
            <a:r>
              <a:rPr lang="lv-LV" dirty="0" err="1" smtClean="0"/>
              <a:t>network</a:t>
            </a:r>
            <a:r>
              <a:rPr lang="lv-LV" dirty="0" smtClean="0"/>
              <a:t> </a:t>
            </a:r>
            <a:r>
              <a:rPr lang="lv-LV" dirty="0" err="1" smtClean="0"/>
              <a:t>measures</a:t>
            </a:r>
            <a:r>
              <a:rPr lang="lv-LV" dirty="0" smtClean="0"/>
              <a:t>:</a:t>
            </a:r>
            <a:endParaRPr lang="lv-LV" dirty="0"/>
          </a:p>
        </p:txBody>
      </p:sp>
      <p:sp>
        <p:nvSpPr>
          <p:cNvPr id="3" name="Content Placeholder 2"/>
          <p:cNvSpPr>
            <a:spLocks noGrp="1"/>
          </p:cNvSpPr>
          <p:nvPr>
            <p:ph idx="1"/>
          </p:nvPr>
        </p:nvSpPr>
        <p:spPr>
          <a:xfrm>
            <a:off x="1400191" y="1615406"/>
            <a:ext cx="8229600" cy="4530725"/>
          </a:xfrm>
        </p:spPr>
        <p:txBody>
          <a:bodyPr/>
          <a:lstStyle/>
          <a:p>
            <a:r>
              <a:rPr lang="lv-LV" dirty="0" err="1" smtClean="0"/>
              <a:t>Clustering</a:t>
            </a:r>
            <a:r>
              <a:rPr lang="lv-LV" dirty="0" smtClean="0"/>
              <a:t> </a:t>
            </a:r>
            <a:r>
              <a:rPr lang="lv-LV" dirty="0" err="1" smtClean="0"/>
              <a:t>and</a:t>
            </a:r>
            <a:r>
              <a:rPr lang="lv-LV" dirty="0" smtClean="0"/>
              <a:t> </a:t>
            </a:r>
            <a:r>
              <a:rPr lang="lv-LV" dirty="0" err="1" smtClean="0"/>
              <a:t>structural</a:t>
            </a:r>
            <a:r>
              <a:rPr lang="lv-LV" dirty="0" smtClean="0"/>
              <a:t> </a:t>
            </a:r>
            <a:r>
              <a:rPr lang="lv-LV" dirty="0" err="1" smtClean="0"/>
              <a:t>holes</a:t>
            </a:r>
            <a:endParaRPr lang="lv-LV" dirty="0" smtClean="0"/>
          </a:p>
          <a:p>
            <a:pPr lvl="1"/>
            <a:r>
              <a:rPr lang="lv-LV" dirty="0" err="1" smtClean="0"/>
              <a:t>Clustering</a:t>
            </a:r>
            <a:r>
              <a:rPr lang="lv-LV" dirty="0" smtClean="0"/>
              <a:t> – </a:t>
            </a:r>
            <a:r>
              <a:rPr lang="lv-LV" dirty="0" err="1" smtClean="0"/>
              <a:t>are</a:t>
            </a:r>
            <a:r>
              <a:rPr lang="lv-LV" dirty="0" smtClean="0"/>
              <a:t> </a:t>
            </a:r>
            <a:r>
              <a:rPr lang="lv-LV" dirty="0" err="1" smtClean="0"/>
              <a:t>your</a:t>
            </a:r>
            <a:r>
              <a:rPr lang="lv-LV" dirty="0" smtClean="0"/>
              <a:t> </a:t>
            </a:r>
            <a:r>
              <a:rPr lang="lv-LV" dirty="0" err="1" smtClean="0"/>
              <a:t>friends</a:t>
            </a:r>
            <a:r>
              <a:rPr lang="lv-LV" dirty="0" smtClean="0"/>
              <a:t> </a:t>
            </a:r>
            <a:r>
              <a:rPr lang="lv-LV" dirty="0" err="1" smtClean="0"/>
              <a:t>also</a:t>
            </a:r>
            <a:r>
              <a:rPr lang="lv-LV" dirty="0" smtClean="0"/>
              <a:t> </a:t>
            </a:r>
            <a:r>
              <a:rPr lang="lv-LV" dirty="0" err="1" smtClean="0"/>
              <a:t>friends</a:t>
            </a:r>
            <a:r>
              <a:rPr lang="lv-LV" dirty="0" smtClean="0"/>
              <a:t> </a:t>
            </a:r>
            <a:r>
              <a:rPr lang="lv-LV" dirty="0" err="1" smtClean="0"/>
              <a:t>with</a:t>
            </a:r>
            <a:r>
              <a:rPr lang="lv-LV" dirty="0" smtClean="0"/>
              <a:t> </a:t>
            </a:r>
            <a:r>
              <a:rPr lang="lv-LV" dirty="0" err="1" smtClean="0"/>
              <a:t>each</a:t>
            </a:r>
            <a:r>
              <a:rPr lang="lv-LV" dirty="0" smtClean="0"/>
              <a:t> </a:t>
            </a:r>
            <a:r>
              <a:rPr lang="lv-LV" dirty="0" err="1" smtClean="0"/>
              <a:t>other</a:t>
            </a:r>
            <a:r>
              <a:rPr lang="lv-LV" dirty="0" smtClean="0"/>
              <a:t>? </a:t>
            </a:r>
          </a:p>
          <a:p>
            <a:pPr lvl="1"/>
            <a:r>
              <a:rPr lang="lv-LV" dirty="0" err="1" smtClean="0"/>
              <a:t>Structural</a:t>
            </a:r>
            <a:r>
              <a:rPr lang="lv-LV" dirty="0" smtClean="0"/>
              <a:t> </a:t>
            </a:r>
            <a:r>
              <a:rPr lang="lv-LV" dirty="0" err="1" smtClean="0"/>
              <a:t>holes</a:t>
            </a:r>
            <a:r>
              <a:rPr lang="lv-LV" dirty="0" smtClean="0"/>
              <a:t> – </a:t>
            </a:r>
            <a:r>
              <a:rPr lang="lv-LV" dirty="0" err="1" smtClean="0"/>
              <a:t>brokerage</a:t>
            </a:r>
            <a:r>
              <a:rPr lang="lv-LV" dirty="0" smtClean="0"/>
              <a:t> </a:t>
            </a:r>
            <a:r>
              <a:rPr lang="lv-LV" dirty="0" err="1" smtClean="0"/>
              <a:t>principle</a:t>
            </a:r>
            <a:r>
              <a:rPr lang="lv-LV" dirty="0" smtClean="0"/>
              <a:t> (Burt, 1992) </a:t>
            </a:r>
          </a:p>
          <a:p>
            <a:r>
              <a:rPr lang="lv-LV" dirty="0" err="1" smtClean="0"/>
              <a:t>Structural</a:t>
            </a:r>
            <a:r>
              <a:rPr lang="lv-LV" dirty="0" smtClean="0"/>
              <a:t> </a:t>
            </a:r>
            <a:r>
              <a:rPr lang="lv-LV" dirty="0" err="1" smtClean="0"/>
              <a:t>equivalence</a:t>
            </a:r>
            <a:endParaRPr lang="lv-LV" dirty="0" smtClean="0"/>
          </a:p>
          <a:p>
            <a:r>
              <a:rPr lang="lv-LV" dirty="0" err="1" smtClean="0"/>
              <a:t>Density</a:t>
            </a:r>
            <a:r>
              <a:rPr lang="lv-LV" dirty="0" smtClean="0"/>
              <a:t> - % </a:t>
            </a:r>
            <a:r>
              <a:rPr lang="lv-LV" dirty="0" err="1" smtClean="0"/>
              <a:t>of</a:t>
            </a:r>
            <a:r>
              <a:rPr lang="lv-LV" dirty="0" smtClean="0"/>
              <a:t> </a:t>
            </a:r>
            <a:r>
              <a:rPr lang="lv-LV" dirty="0" err="1" smtClean="0"/>
              <a:t>possible</a:t>
            </a:r>
            <a:r>
              <a:rPr lang="lv-LV" dirty="0" smtClean="0"/>
              <a:t> </a:t>
            </a:r>
            <a:r>
              <a:rPr lang="lv-LV" dirty="0" err="1" smtClean="0"/>
              <a:t>relations</a:t>
            </a:r>
            <a:r>
              <a:rPr lang="lv-LV" dirty="0" smtClean="0"/>
              <a:t> </a:t>
            </a:r>
            <a:r>
              <a:rPr lang="lv-LV" dirty="0" err="1" smtClean="0"/>
              <a:t>in</a:t>
            </a:r>
            <a:r>
              <a:rPr lang="lv-LV" dirty="0" smtClean="0"/>
              <a:t> a </a:t>
            </a:r>
            <a:r>
              <a:rPr lang="lv-LV" dirty="0" err="1" smtClean="0"/>
              <a:t>network</a:t>
            </a:r>
            <a:r>
              <a:rPr lang="lv-LV" dirty="0" smtClean="0"/>
              <a:t> </a:t>
            </a:r>
            <a:r>
              <a:rPr lang="lv-LV" dirty="0" err="1" smtClean="0"/>
              <a:t>that</a:t>
            </a:r>
            <a:r>
              <a:rPr lang="lv-LV" dirty="0" smtClean="0"/>
              <a:t> </a:t>
            </a:r>
            <a:r>
              <a:rPr lang="lv-LV" dirty="0" err="1" smtClean="0"/>
              <a:t>are</a:t>
            </a:r>
            <a:r>
              <a:rPr lang="lv-LV" dirty="0" smtClean="0"/>
              <a:t> </a:t>
            </a:r>
            <a:r>
              <a:rPr lang="lv-LV" dirty="0" err="1" smtClean="0"/>
              <a:t>actually</a:t>
            </a:r>
            <a:r>
              <a:rPr lang="lv-LV" dirty="0" smtClean="0"/>
              <a:t> </a:t>
            </a:r>
            <a:r>
              <a:rPr lang="lv-LV" dirty="0" err="1" smtClean="0"/>
              <a:t>observed</a:t>
            </a:r>
            <a:r>
              <a:rPr lang="lv-LV" dirty="0" smtClean="0"/>
              <a:t> (</a:t>
            </a:r>
            <a:r>
              <a:rPr lang="lv-LV" dirty="0" err="1" smtClean="0"/>
              <a:t>density</a:t>
            </a:r>
            <a:r>
              <a:rPr lang="lv-LV" dirty="0" smtClean="0"/>
              <a:t> </a:t>
            </a:r>
            <a:r>
              <a:rPr lang="lv-LV" dirty="0" err="1" smtClean="0"/>
              <a:t>decreases</a:t>
            </a:r>
            <a:r>
              <a:rPr lang="lv-LV" dirty="0" smtClean="0"/>
              <a:t> </a:t>
            </a:r>
            <a:r>
              <a:rPr lang="lv-LV" dirty="0" err="1" smtClean="0"/>
              <a:t>with</a:t>
            </a:r>
            <a:r>
              <a:rPr lang="lv-LV" dirty="0" smtClean="0"/>
              <a:t> </a:t>
            </a:r>
            <a:r>
              <a:rPr lang="lv-LV" dirty="0" err="1" smtClean="0"/>
              <a:t>size</a:t>
            </a:r>
            <a:r>
              <a:rPr lang="lv-LV" dirty="0" smtClean="0"/>
              <a:t>)  </a:t>
            </a:r>
          </a:p>
          <a:p>
            <a:r>
              <a:rPr lang="lv-LV" dirty="0" err="1" smtClean="0"/>
              <a:t>Centralization</a:t>
            </a:r>
            <a:r>
              <a:rPr lang="lv-LV" dirty="0" smtClean="0"/>
              <a:t> – </a:t>
            </a:r>
            <a:r>
              <a:rPr lang="lv-LV" dirty="0" err="1" smtClean="0"/>
              <a:t>extent</a:t>
            </a:r>
            <a:r>
              <a:rPr lang="lv-LV" dirty="0" smtClean="0"/>
              <a:t> to </a:t>
            </a:r>
            <a:r>
              <a:rPr lang="lv-LV" dirty="0" err="1" smtClean="0"/>
              <a:t>which</a:t>
            </a:r>
            <a:r>
              <a:rPr lang="lv-LV" dirty="0" smtClean="0"/>
              <a:t> </a:t>
            </a:r>
            <a:r>
              <a:rPr lang="lv-LV" dirty="0" err="1" smtClean="0"/>
              <a:t>some</a:t>
            </a:r>
            <a:r>
              <a:rPr lang="lv-LV" dirty="0" smtClean="0"/>
              <a:t> </a:t>
            </a:r>
            <a:r>
              <a:rPr lang="lv-LV" dirty="0" err="1" smtClean="0"/>
              <a:t>actors</a:t>
            </a:r>
            <a:r>
              <a:rPr lang="lv-LV" dirty="0" smtClean="0"/>
              <a:t> </a:t>
            </a:r>
            <a:r>
              <a:rPr lang="lv-LV" dirty="0" err="1" smtClean="0"/>
              <a:t>in</a:t>
            </a:r>
            <a:r>
              <a:rPr lang="lv-LV" dirty="0" smtClean="0"/>
              <a:t> a </a:t>
            </a:r>
            <a:r>
              <a:rPr lang="lv-LV" dirty="0" err="1" smtClean="0"/>
              <a:t>system</a:t>
            </a:r>
            <a:r>
              <a:rPr lang="lv-LV" dirty="0" smtClean="0"/>
              <a:t> </a:t>
            </a:r>
            <a:r>
              <a:rPr lang="lv-LV" dirty="0" err="1" smtClean="0"/>
              <a:t>are</a:t>
            </a:r>
            <a:r>
              <a:rPr lang="lv-LV" dirty="0" smtClean="0"/>
              <a:t> </a:t>
            </a:r>
            <a:r>
              <a:rPr lang="lv-LV" dirty="0" err="1" smtClean="0"/>
              <a:t>well</a:t>
            </a:r>
            <a:r>
              <a:rPr lang="lv-LV" dirty="0" smtClean="0"/>
              <a:t> </a:t>
            </a:r>
            <a:r>
              <a:rPr lang="lv-LV" dirty="0" err="1" smtClean="0"/>
              <a:t>connected</a:t>
            </a:r>
            <a:r>
              <a:rPr lang="lv-LV" dirty="0" smtClean="0"/>
              <a:t> </a:t>
            </a:r>
            <a:r>
              <a:rPr lang="lv-LV" dirty="0" err="1" smtClean="0"/>
              <a:t>and</a:t>
            </a:r>
            <a:r>
              <a:rPr lang="lv-LV" dirty="0" smtClean="0"/>
              <a:t> </a:t>
            </a:r>
            <a:r>
              <a:rPr lang="lv-LV" dirty="0" err="1" smtClean="0"/>
              <a:t>others</a:t>
            </a:r>
            <a:r>
              <a:rPr lang="lv-LV" dirty="0" smtClean="0"/>
              <a:t> </a:t>
            </a:r>
            <a:r>
              <a:rPr lang="lv-LV" dirty="0" err="1" smtClean="0"/>
              <a:t>are</a:t>
            </a:r>
            <a:r>
              <a:rPr lang="lv-LV" dirty="0" smtClean="0"/>
              <a:t> not. </a:t>
            </a:r>
          </a:p>
        </p:txBody>
      </p:sp>
      <p:sp>
        <p:nvSpPr>
          <p:cNvPr id="5" name="Footer Placeholder 4"/>
          <p:cNvSpPr>
            <a:spLocks noGrp="1"/>
          </p:cNvSpPr>
          <p:nvPr>
            <p:ph type="ftr" sz="quarter" idx="11"/>
          </p:nvPr>
        </p:nvSpPr>
        <p:spPr>
          <a:xfrm>
            <a:off x="523875" y="6390606"/>
            <a:ext cx="4114800" cy="365125"/>
          </a:xfrm>
        </p:spPr>
        <p:txBody>
          <a:bodyPr/>
          <a:lstStyle/>
          <a:p>
            <a:r>
              <a:rPr lang="lv-LV"/>
              <a:t>PIRSES-GA-2012-318961</a:t>
            </a:r>
            <a:endParaRPr lang="en-US" altLang="en-US" dirty="0"/>
          </a:p>
        </p:txBody>
      </p:sp>
    </p:spTree>
    <p:extLst>
      <p:ext uri="{BB962C8B-B14F-4D97-AF65-F5344CB8AC3E}">
        <p14:creationId xmlns:p14="http://schemas.microsoft.com/office/powerpoint/2010/main" val="1739395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Types</a:t>
            </a:r>
            <a:r>
              <a:rPr lang="lv-LV" dirty="0" smtClean="0"/>
              <a:t> </a:t>
            </a:r>
            <a:r>
              <a:rPr lang="lv-LV" dirty="0" err="1" smtClean="0"/>
              <a:t>of</a:t>
            </a:r>
            <a:r>
              <a:rPr lang="lv-LV" dirty="0" smtClean="0"/>
              <a:t> </a:t>
            </a:r>
            <a:r>
              <a:rPr lang="lv-LV" dirty="0" err="1" smtClean="0"/>
              <a:t>network</a:t>
            </a:r>
            <a:r>
              <a:rPr lang="lv-LV" dirty="0" smtClean="0"/>
              <a:t> </a:t>
            </a:r>
            <a:r>
              <a:rPr lang="lv-LV" dirty="0" err="1" smtClean="0"/>
              <a:t>organizations</a:t>
            </a:r>
            <a:r>
              <a:rPr lang="lv-LV" dirty="0" smtClean="0"/>
              <a:t> (</a:t>
            </a:r>
            <a:r>
              <a:rPr lang="lv-LV" dirty="0" err="1" smtClean="0"/>
              <a:t>Miles</a:t>
            </a:r>
            <a:r>
              <a:rPr lang="lv-LV" dirty="0" smtClean="0"/>
              <a:t> &amp; </a:t>
            </a:r>
            <a:r>
              <a:rPr lang="lv-LV" dirty="0" err="1" smtClean="0"/>
              <a:t>Snow</a:t>
            </a:r>
            <a:r>
              <a:rPr lang="lv-LV" dirty="0" smtClean="0"/>
              <a:t>, 1992) </a:t>
            </a:r>
            <a:endParaRPr lang="lv-LV" dirty="0"/>
          </a:p>
        </p:txBody>
      </p:sp>
      <p:sp>
        <p:nvSpPr>
          <p:cNvPr id="3" name="Content Placeholder 2"/>
          <p:cNvSpPr>
            <a:spLocks noGrp="1"/>
          </p:cNvSpPr>
          <p:nvPr>
            <p:ph idx="1"/>
          </p:nvPr>
        </p:nvSpPr>
        <p:spPr/>
        <p:txBody>
          <a:bodyPr/>
          <a:lstStyle/>
          <a:p>
            <a:r>
              <a:rPr lang="lv-LV" dirty="0" err="1" smtClean="0"/>
              <a:t>Stable</a:t>
            </a:r>
            <a:r>
              <a:rPr lang="lv-LV" dirty="0" smtClean="0"/>
              <a:t> </a:t>
            </a:r>
            <a:r>
              <a:rPr lang="lv-LV" dirty="0" err="1" smtClean="0"/>
              <a:t>network</a:t>
            </a:r>
            <a:r>
              <a:rPr lang="lv-LV" dirty="0" smtClean="0"/>
              <a:t>  (</a:t>
            </a:r>
            <a:r>
              <a:rPr lang="lv-LV" dirty="0" err="1" smtClean="0"/>
              <a:t>Nike</a:t>
            </a:r>
            <a:r>
              <a:rPr lang="lv-LV" dirty="0" smtClean="0"/>
              <a:t>) </a:t>
            </a:r>
          </a:p>
          <a:p>
            <a:r>
              <a:rPr lang="lv-LV" dirty="0" err="1" smtClean="0"/>
              <a:t>Dynamic</a:t>
            </a:r>
            <a:r>
              <a:rPr lang="lv-LV" dirty="0" smtClean="0"/>
              <a:t> </a:t>
            </a:r>
            <a:r>
              <a:rPr lang="lv-LV" dirty="0" err="1" smtClean="0"/>
              <a:t>network</a:t>
            </a:r>
            <a:r>
              <a:rPr lang="lv-LV" dirty="0" smtClean="0"/>
              <a:t> (</a:t>
            </a:r>
            <a:r>
              <a:rPr lang="lv-LV" dirty="0" err="1" smtClean="0"/>
              <a:t>fashion</a:t>
            </a:r>
            <a:r>
              <a:rPr lang="lv-LV" dirty="0" smtClean="0"/>
              <a:t> </a:t>
            </a:r>
            <a:r>
              <a:rPr lang="lv-LV" dirty="0" err="1" smtClean="0"/>
              <a:t>production</a:t>
            </a:r>
            <a:r>
              <a:rPr lang="lv-LV" dirty="0" smtClean="0"/>
              <a:t>, </a:t>
            </a:r>
            <a:r>
              <a:rPr lang="lv-LV" dirty="0" err="1" smtClean="0"/>
              <a:t>Hollywood</a:t>
            </a:r>
            <a:r>
              <a:rPr lang="lv-LV" dirty="0" smtClean="0"/>
              <a:t>) </a:t>
            </a:r>
          </a:p>
          <a:p>
            <a:r>
              <a:rPr lang="lv-LV" dirty="0" err="1" smtClean="0"/>
              <a:t>Internal</a:t>
            </a:r>
            <a:r>
              <a:rPr lang="lv-LV" dirty="0" smtClean="0"/>
              <a:t> </a:t>
            </a:r>
            <a:r>
              <a:rPr lang="lv-LV" dirty="0" err="1" smtClean="0"/>
              <a:t>network</a:t>
            </a:r>
            <a:r>
              <a:rPr lang="lv-LV" dirty="0" smtClean="0"/>
              <a:t> (</a:t>
            </a:r>
            <a:r>
              <a:rPr lang="lv-LV" dirty="0" err="1" smtClean="0"/>
              <a:t>Accenture</a:t>
            </a:r>
            <a:r>
              <a:rPr lang="lv-LV" dirty="0" smtClean="0"/>
              <a:t>, ABB) </a:t>
            </a:r>
            <a:endParaRPr lang="lv-LV" dirty="0"/>
          </a:p>
        </p:txBody>
      </p:sp>
      <p:sp>
        <p:nvSpPr>
          <p:cNvPr id="5" name="Footer Placeholder 4"/>
          <p:cNvSpPr>
            <a:spLocks noGrp="1"/>
          </p:cNvSpPr>
          <p:nvPr>
            <p:ph type="ftr" sz="quarter" idx="11"/>
          </p:nvPr>
        </p:nvSpPr>
        <p:spPr>
          <a:xfrm>
            <a:off x="666750" y="6311900"/>
            <a:ext cx="4114800" cy="365125"/>
          </a:xfrm>
        </p:spPr>
        <p:txBody>
          <a:bodyPr/>
          <a:lstStyle/>
          <a:p>
            <a:endParaRPr lang="lv-LV" altLang="en-US" dirty="0" smtClean="0"/>
          </a:p>
          <a:p>
            <a:endParaRPr lang="en-US" altLang="en-US" dirty="0" smtClean="0"/>
          </a:p>
          <a:p>
            <a:r>
              <a:rPr lang="lv-LV" dirty="0"/>
              <a:t>PIRSES-GA-2012-318961</a:t>
            </a:r>
            <a:endParaRPr lang="en-US" altLang="en-US" dirty="0"/>
          </a:p>
        </p:txBody>
      </p:sp>
    </p:spTree>
    <p:extLst>
      <p:ext uri="{BB962C8B-B14F-4D97-AF65-F5344CB8AC3E}">
        <p14:creationId xmlns:p14="http://schemas.microsoft.com/office/powerpoint/2010/main" val="29627904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Importance of networks:</a:t>
            </a:r>
            <a:endParaRPr lang="en-GB" dirty="0"/>
          </a:p>
        </p:txBody>
      </p:sp>
      <p:sp>
        <p:nvSpPr>
          <p:cNvPr id="3" name="Content Placeholder 2"/>
          <p:cNvSpPr>
            <a:spLocks noGrp="1"/>
          </p:cNvSpPr>
          <p:nvPr>
            <p:ph idx="1"/>
          </p:nvPr>
        </p:nvSpPr>
        <p:spPr/>
        <p:txBody>
          <a:bodyPr/>
          <a:lstStyle/>
          <a:p>
            <a:pPr marL="0" indent="0">
              <a:buNone/>
            </a:pPr>
            <a:r>
              <a:rPr lang="en-GB" dirty="0" smtClean="0">
                <a:hlinkClick r:id="rId2"/>
              </a:rPr>
              <a:t>http://www.youtube.com/watch?v=nJmGrNdJ5Gw</a:t>
            </a:r>
            <a:endParaRPr lang="en-GB" dirty="0" smtClean="0"/>
          </a:p>
          <a:p>
            <a:pPr marL="0" indent="0">
              <a:buNone/>
            </a:pPr>
            <a:endParaRPr lang="en-GB" dirty="0"/>
          </a:p>
          <a:p>
            <a:pPr marL="0" indent="0">
              <a:buNone/>
            </a:pPr>
            <a:endParaRPr lang="en-GB" dirty="0"/>
          </a:p>
        </p:txBody>
      </p:sp>
      <p:sp>
        <p:nvSpPr>
          <p:cNvPr id="4" name="Rectangle 3"/>
          <p:cNvSpPr/>
          <p:nvPr/>
        </p:nvSpPr>
        <p:spPr>
          <a:xfrm>
            <a:off x="653305" y="6176963"/>
            <a:ext cx="2465290" cy="369332"/>
          </a:xfrm>
          <a:prstGeom prst="rect">
            <a:avLst/>
          </a:prstGeom>
        </p:spPr>
        <p:txBody>
          <a:bodyPr wrap="none">
            <a:spAutoFit/>
          </a:bodyPr>
          <a:lstStyle/>
          <a:p>
            <a:r>
              <a:rPr lang="lv-LV" dirty="0"/>
              <a:t>PIRSES-GA-2012-318961</a:t>
            </a:r>
            <a:endParaRPr lang="en-GB" dirty="0"/>
          </a:p>
        </p:txBody>
      </p:sp>
    </p:spTree>
    <p:extLst>
      <p:ext uri="{BB962C8B-B14F-4D97-AF65-F5344CB8AC3E}">
        <p14:creationId xmlns:p14="http://schemas.microsoft.com/office/powerpoint/2010/main" val="2313607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92314" y="620714"/>
            <a:ext cx="8218487" cy="649287"/>
          </a:xfrm>
        </p:spPr>
        <p:txBody>
          <a:bodyPr>
            <a:normAutofit/>
          </a:bodyPr>
          <a:lstStyle/>
          <a:p>
            <a:pPr eaLnBrk="1" hangingPunct="1"/>
            <a:r>
              <a:rPr lang="lv-LV" sz="4000" dirty="0" err="1"/>
              <a:t>Some</a:t>
            </a:r>
            <a:r>
              <a:rPr lang="lv-LV" sz="4000" dirty="0"/>
              <a:t> </a:t>
            </a:r>
            <a:r>
              <a:rPr lang="lv-LV" sz="4000" dirty="0" err="1"/>
              <a:t>publications</a:t>
            </a:r>
            <a:r>
              <a:rPr lang="lv-LV" sz="4000" dirty="0"/>
              <a:t> </a:t>
            </a:r>
            <a:r>
              <a:rPr lang="lv-LV" sz="4000" dirty="0" err="1"/>
              <a:t>and</a:t>
            </a:r>
            <a:r>
              <a:rPr lang="lv-LV" sz="4000" dirty="0"/>
              <a:t> </a:t>
            </a:r>
            <a:r>
              <a:rPr lang="lv-LV" sz="4000" dirty="0" err="1"/>
              <a:t>research</a:t>
            </a:r>
            <a:r>
              <a:rPr lang="lv-LV" sz="4000" dirty="0"/>
              <a:t> </a:t>
            </a:r>
            <a:r>
              <a:rPr lang="lv-LV" sz="4000" dirty="0" err="1"/>
              <a:t>fields</a:t>
            </a:r>
            <a:endParaRPr lang="en-US" sz="4000" dirty="0"/>
          </a:p>
        </p:txBody>
      </p:sp>
      <p:sp>
        <p:nvSpPr>
          <p:cNvPr id="4099" name="Rectangle 3"/>
          <p:cNvSpPr>
            <a:spLocks noGrp="1" noChangeArrowheads="1"/>
          </p:cNvSpPr>
          <p:nvPr>
            <p:ph type="body" idx="1"/>
          </p:nvPr>
        </p:nvSpPr>
        <p:spPr>
          <a:xfrm>
            <a:off x="1992313" y="1484314"/>
            <a:ext cx="8229600" cy="5373687"/>
          </a:xfrm>
        </p:spPr>
        <p:txBody>
          <a:bodyPr/>
          <a:lstStyle/>
          <a:p>
            <a:pPr eaLnBrk="1" hangingPunct="1">
              <a:lnSpc>
                <a:spcPct val="80000"/>
              </a:lnSpc>
            </a:pPr>
            <a:r>
              <a:rPr lang="de-DE" sz="1400" i="1" dirty="0"/>
              <a:t>„Vergleich der Geschäftskulturen in Lettland und Deutschland. Aspekte der Zusammenarbeit“</a:t>
            </a:r>
            <a:r>
              <a:rPr lang="de-DE" sz="1400" dirty="0"/>
              <a:t> in Müller S., Management Guide LETTLAND, </a:t>
            </a:r>
            <a:br>
              <a:rPr lang="de-DE" sz="1400" dirty="0"/>
            </a:br>
            <a:r>
              <a:rPr lang="de-DE" sz="1400" dirty="0"/>
              <a:t>Cross-Culture Publishing Frankfurt/Main., 2006, 125.-137. lpp.</a:t>
            </a:r>
            <a:endParaRPr lang="en-US" sz="1400" i="1" dirty="0"/>
          </a:p>
          <a:p>
            <a:pPr eaLnBrk="1" hangingPunct="1">
              <a:lnSpc>
                <a:spcPct val="80000"/>
              </a:lnSpc>
            </a:pPr>
            <a:r>
              <a:rPr lang="en-US" sz="1400" i="1" dirty="0"/>
              <a:t>“Social Capital as an important factor for synergy creation in organizations” </a:t>
            </a:r>
            <a:r>
              <a:rPr lang="en-US" sz="1400" dirty="0"/>
              <a:t>(</a:t>
            </a:r>
            <a:r>
              <a:rPr lang="en-US" sz="1400" dirty="0" err="1"/>
              <a:t>līdzautors</a:t>
            </a:r>
            <a:r>
              <a:rPr lang="en-US" sz="1400" dirty="0"/>
              <a:t>: </a:t>
            </a:r>
            <a:r>
              <a:rPr lang="lv-LV" sz="1400" dirty="0"/>
              <a:t>Dr. </a:t>
            </a:r>
            <a:r>
              <a:rPr lang="lv-LV" sz="1400" dirty="0" err="1"/>
              <a:t>oec</a:t>
            </a:r>
            <a:r>
              <a:rPr lang="lv-LV" sz="1400" dirty="0"/>
              <a:t>., profesore Ērika </a:t>
            </a:r>
            <a:r>
              <a:rPr lang="lv-LV" sz="1400" dirty="0" err="1"/>
              <a:t>Šumilo</a:t>
            </a:r>
            <a:r>
              <a:rPr lang="lv-LV" sz="1400" dirty="0"/>
              <a:t>)</a:t>
            </a:r>
            <a:r>
              <a:rPr lang="en-GB" sz="1400" dirty="0"/>
              <a:t> in Turk, K., </a:t>
            </a:r>
            <a:r>
              <a:rPr lang="en-GB" sz="1400" dirty="0" err="1"/>
              <a:t>Vadi</a:t>
            </a:r>
            <a:r>
              <a:rPr lang="en-GB" sz="1400" dirty="0"/>
              <a:t>, M., </a:t>
            </a:r>
            <a:r>
              <a:rPr lang="en-GB" sz="1400" dirty="0" err="1"/>
              <a:t>Aidla</a:t>
            </a:r>
            <a:r>
              <a:rPr lang="en-GB" sz="1400" dirty="0"/>
              <a:t>, </a:t>
            </a:r>
            <a:r>
              <a:rPr lang="en-GB" sz="1400" dirty="0" err="1"/>
              <a:t>A.:Management</a:t>
            </a:r>
            <a:r>
              <a:rPr lang="en-GB" sz="1400" dirty="0"/>
              <a:t> Theory and Practice: Synergy in Organizations, Tartu University Press, 2007, 70.-83. </a:t>
            </a:r>
            <a:r>
              <a:rPr lang="en-GB" sz="1400" dirty="0" err="1"/>
              <a:t>lpp</a:t>
            </a:r>
            <a:r>
              <a:rPr lang="en-GB" sz="1400" dirty="0"/>
              <a:t>.</a:t>
            </a:r>
            <a:endParaRPr lang="en-GB" sz="1400" i="1" dirty="0"/>
          </a:p>
          <a:p>
            <a:pPr eaLnBrk="1" hangingPunct="1">
              <a:lnSpc>
                <a:spcPct val="80000"/>
              </a:lnSpc>
            </a:pPr>
            <a:r>
              <a:rPr lang="en-GB" sz="1400" i="1" dirty="0"/>
              <a:t>“Trends and priorities in the development of the Latvian banking services in the context of emerging knowledge-based economy: case of e-banking” </a:t>
            </a:r>
            <a:r>
              <a:rPr lang="en-US" sz="1400" dirty="0"/>
              <a:t>(</a:t>
            </a:r>
            <a:r>
              <a:rPr lang="en-US" sz="1400" dirty="0" err="1"/>
              <a:t>līdzautori</a:t>
            </a:r>
            <a:r>
              <a:rPr lang="en-US" sz="1400" dirty="0"/>
              <a:t>: </a:t>
            </a:r>
            <a:r>
              <a:rPr lang="en-US" sz="1400" dirty="0" err="1"/>
              <a:t>Valters</a:t>
            </a:r>
            <a:r>
              <a:rPr lang="en-US" sz="1400" dirty="0"/>
              <a:t> </a:t>
            </a:r>
            <a:r>
              <a:rPr lang="en-US" sz="1400" dirty="0" err="1"/>
              <a:t>Kaže</a:t>
            </a:r>
            <a:r>
              <a:rPr lang="en-US" sz="1400" dirty="0"/>
              <a:t>, </a:t>
            </a:r>
            <a:r>
              <a:rPr lang="lv-LV" sz="1400" dirty="0"/>
              <a:t>Dr. </a:t>
            </a:r>
            <a:r>
              <a:rPr lang="lv-LV" sz="1400" dirty="0" err="1"/>
              <a:t>oec</a:t>
            </a:r>
            <a:r>
              <a:rPr lang="lv-LV" sz="1400" dirty="0"/>
              <a:t>., profesore Ērika </a:t>
            </a:r>
            <a:r>
              <a:rPr lang="lv-LV" sz="1400" dirty="0" err="1"/>
              <a:t>Šumilo</a:t>
            </a:r>
            <a:r>
              <a:rPr lang="lv-LV" sz="1400" dirty="0"/>
              <a:t>, Dr. </a:t>
            </a:r>
            <a:r>
              <a:rPr lang="lv-LV" sz="1400" dirty="0" err="1"/>
              <a:t>oec</a:t>
            </a:r>
            <a:r>
              <a:rPr lang="lv-LV" sz="1400" dirty="0"/>
              <a:t>., profesors Roberts </a:t>
            </a:r>
            <a:r>
              <a:rPr lang="lv-LV" sz="1400" dirty="0" err="1"/>
              <a:t>Škapars</a:t>
            </a:r>
            <a:r>
              <a:rPr lang="lv-LV" sz="1400" dirty="0"/>
              <a:t>) </a:t>
            </a:r>
            <a:r>
              <a:rPr lang="lv-LV" sz="1400" dirty="0" err="1"/>
              <a:t>in</a:t>
            </a:r>
            <a:r>
              <a:rPr lang="lv-LV" sz="1400" dirty="0"/>
              <a:t> TRAMES, </a:t>
            </a:r>
            <a:r>
              <a:rPr lang="lv-LV" sz="1400" dirty="0" err="1"/>
              <a:t>Journal</a:t>
            </a:r>
            <a:r>
              <a:rPr lang="lv-LV" sz="1400" dirty="0"/>
              <a:t> </a:t>
            </a:r>
            <a:r>
              <a:rPr lang="lv-LV" sz="1400" dirty="0" err="1"/>
              <a:t>of</a:t>
            </a:r>
            <a:r>
              <a:rPr lang="lv-LV" sz="1400" dirty="0"/>
              <a:t> </a:t>
            </a:r>
            <a:r>
              <a:rPr lang="lv-LV" sz="1400" dirty="0" err="1"/>
              <a:t>the</a:t>
            </a:r>
            <a:r>
              <a:rPr lang="lv-LV" sz="1400" dirty="0"/>
              <a:t> </a:t>
            </a:r>
            <a:r>
              <a:rPr lang="lv-LV" sz="1400" dirty="0" err="1"/>
              <a:t>Humanities</a:t>
            </a:r>
            <a:r>
              <a:rPr lang="lv-LV" sz="1400" dirty="0"/>
              <a:t> </a:t>
            </a:r>
            <a:r>
              <a:rPr lang="lv-LV" sz="1400" dirty="0" err="1"/>
              <a:t>and</a:t>
            </a:r>
            <a:r>
              <a:rPr lang="lv-LV" sz="1400" dirty="0"/>
              <a:t> </a:t>
            </a:r>
            <a:r>
              <a:rPr lang="lv-LV" sz="1400" dirty="0" err="1"/>
              <a:t>Social</a:t>
            </a:r>
            <a:r>
              <a:rPr lang="lv-LV" sz="1400" dirty="0"/>
              <a:t> </a:t>
            </a:r>
            <a:r>
              <a:rPr lang="lv-LV" sz="1400" dirty="0" err="1"/>
              <a:t>Scieneces</a:t>
            </a:r>
            <a:r>
              <a:rPr lang="lv-LV" sz="1400" dirty="0"/>
              <a:t>, </a:t>
            </a:r>
            <a:r>
              <a:rPr lang="lv-LV" sz="1400" dirty="0" err="1"/>
              <a:t>Special</a:t>
            </a:r>
            <a:r>
              <a:rPr lang="lv-LV" sz="1400" dirty="0"/>
              <a:t> </a:t>
            </a:r>
            <a:r>
              <a:rPr lang="lv-LV" sz="1400" dirty="0" err="1"/>
              <a:t>issue</a:t>
            </a:r>
            <a:r>
              <a:rPr lang="lv-LV" sz="1400" dirty="0"/>
              <a:t> „</a:t>
            </a:r>
            <a:r>
              <a:rPr lang="lv-LV" sz="1400" dirty="0" err="1"/>
              <a:t>Dynamics</a:t>
            </a:r>
            <a:r>
              <a:rPr lang="lv-LV" sz="1400" dirty="0"/>
              <a:t> </a:t>
            </a:r>
            <a:r>
              <a:rPr lang="lv-LV" sz="1400" dirty="0" err="1"/>
              <a:t>around</a:t>
            </a:r>
            <a:r>
              <a:rPr lang="lv-LV" sz="1400" dirty="0"/>
              <a:t> </a:t>
            </a:r>
            <a:r>
              <a:rPr lang="lv-LV" sz="1400" dirty="0" err="1"/>
              <a:t>and</a:t>
            </a:r>
            <a:r>
              <a:rPr lang="lv-LV" sz="1400" dirty="0"/>
              <a:t> </a:t>
            </a:r>
            <a:r>
              <a:rPr lang="lv-LV" sz="1400" dirty="0" err="1"/>
              <a:t>within</a:t>
            </a:r>
            <a:r>
              <a:rPr lang="lv-LV" sz="1400" dirty="0"/>
              <a:t> </a:t>
            </a:r>
            <a:r>
              <a:rPr lang="lv-LV" sz="1400" dirty="0" err="1"/>
              <a:t>organizations</a:t>
            </a:r>
            <a:r>
              <a:rPr lang="lv-LV" sz="1400" dirty="0"/>
              <a:t>”, </a:t>
            </a:r>
            <a:r>
              <a:rPr lang="lv-LV" sz="1400" dirty="0" err="1"/>
              <a:t>Vol</a:t>
            </a:r>
            <a:r>
              <a:rPr lang="lv-LV" sz="1400" dirty="0"/>
              <a:t>. 11, No. 2, 2007, lpp. 173-189. </a:t>
            </a:r>
            <a:endParaRPr lang="lv-LV" sz="1400" i="1" dirty="0"/>
          </a:p>
          <a:p>
            <a:pPr eaLnBrk="1" hangingPunct="1">
              <a:lnSpc>
                <a:spcPct val="80000"/>
              </a:lnSpc>
            </a:pPr>
            <a:r>
              <a:rPr lang="en-US" sz="1400" i="1" dirty="0"/>
              <a:t>“The construction of national identity among minorities and its manifestations in organizations: the case of Latvia</a:t>
            </a:r>
            <a:r>
              <a:rPr lang="en-GB" sz="1400" dirty="0"/>
              <a:t>” (co-author: Dr. </a:t>
            </a:r>
            <a:r>
              <a:rPr lang="en-GB" sz="1400" dirty="0" err="1"/>
              <a:t>Rebeka</a:t>
            </a:r>
            <a:r>
              <a:rPr lang="en-GB" sz="1400" dirty="0"/>
              <a:t> </a:t>
            </a:r>
            <a:r>
              <a:rPr lang="en-GB" sz="1400" dirty="0" err="1"/>
              <a:t>Vedina</a:t>
            </a:r>
            <a:r>
              <a:rPr lang="en-GB" sz="1400" dirty="0"/>
              <a:t>) Baltic Journal of Management, 4(1), 2009., pp. 94-105.</a:t>
            </a:r>
            <a:endParaRPr lang="lv-LV" sz="1400" dirty="0"/>
          </a:p>
          <a:p>
            <a:pPr eaLnBrk="1" hangingPunct="1">
              <a:lnSpc>
                <a:spcPct val="80000"/>
              </a:lnSpc>
            </a:pPr>
            <a:r>
              <a:rPr lang="lv-LV" sz="1400" dirty="0"/>
              <a:t>“</a:t>
            </a:r>
            <a:r>
              <a:rPr lang="lv-LV" sz="1400" dirty="0" err="1"/>
              <a:t>Capacities</a:t>
            </a:r>
            <a:r>
              <a:rPr lang="lv-LV" sz="1400" dirty="0"/>
              <a:t> </a:t>
            </a:r>
            <a:r>
              <a:rPr lang="lv-LV" sz="1400" dirty="0" err="1"/>
              <a:t>and</a:t>
            </a:r>
            <a:r>
              <a:rPr lang="lv-LV" sz="1400" dirty="0"/>
              <a:t> </a:t>
            </a:r>
            <a:r>
              <a:rPr lang="lv-LV" sz="1400" dirty="0" err="1"/>
              <a:t>competencies</a:t>
            </a:r>
            <a:r>
              <a:rPr lang="lv-LV" sz="1400" dirty="0"/>
              <a:t> </a:t>
            </a:r>
            <a:r>
              <a:rPr lang="lv-LV" sz="1400" dirty="0" err="1"/>
              <a:t>as</a:t>
            </a:r>
            <a:r>
              <a:rPr lang="lv-LV" sz="1400" dirty="0"/>
              <a:t> </a:t>
            </a:r>
            <a:r>
              <a:rPr lang="lv-LV" sz="1400" dirty="0" err="1"/>
              <a:t>sources</a:t>
            </a:r>
            <a:r>
              <a:rPr lang="lv-LV" sz="1400" dirty="0"/>
              <a:t> </a:t>
            </a:r>
            <a:r>
              <a:rPr lang="lv-LV" sz="1400" dirty="0" err="1"/>
              <a:t>of</a:t>
            </a:r>
            <a:r>
              <a:rPr lang="lv-LV" sz="1400" dirty="0"/>
              <a:t> </a:t>
            </a:r>
            <a:r>
              <a:rPr lang="lv-LV" sz="1400" dirty="0" err="1"/>
              <a:t>competitive</a:t>
            </a:r>
            <a:r>
              <a:rPr lang="lv-LV" sz="1400" dirty="0"/>
              <a:t> </a:t>
            </a:r>
            <a:r>
              <a:rPr lang="lv-LV" sz="1400" dirty="0" err="1"/>
              <a:t>advantage</a:t>
            </a:r>
            <a:r>
              <a:rPr lang="lv-LV" sz="1400" dirty="0"/>
              <a:t>: </a:t>
            </a:r>
            <a:r>
              <a:rPr lang="lv-LV" sz="1400" dirty="0" err="1"/>
              <a:t>The</a:t>
            </a:r>
            <a:r>
              <a:rPr lang="lv-LV" sz="1400" dirty="0"/>
              <a:t> </a:t>
            </a:r>
            <a:r>
              <a:rPr lang="lv-LV" sz="1400" dirty="0" err="1"/>
              <a:t>case</a:t>
            </a:r>
            <a:r>
              <a:rPr lang="lv-LV" sz="1400" dirty="0"/>
              <a:t> </a:t>
            </a:r>
            <a:r>
              <a:rPr lang="lv-LV" sz="1400" dirty="0" err="1"/>
              <a:t>study</a:t>
            </a:r>
            <a:r>
              <a:rPr lang="lv-LV" sz="1400" dirty="0"/>
              <a:t> </a:t>
            </a:r>
            <a:r>
              <a:rPr lang="lv-LV" sz="1400" dirty="0" err="1"/>
              <a:t>of</a:t>
            </a:r>
            <a:r>
              <a:rPr lang="lv-LV" sz="1400" dirty="0"/>
              <a:t> </a:t>
            </a:r>
            <a:r>
              <a:rPr lang="lv-LV" sz="1400" dirty="0" err="1"/>
              <a:t>Latvian</a:t>
            </a:r>
            <a:r>
              <a:rPr lang="lv-LV" sz="1400" dirty="0"/>
              <a:t> </a:t>
            </a:r>
            <a:r>
              <a:rPr lang="lv-LV" sz="1400" dirty="0" err="1"/>
              <a:t>Hotels</a:t>
            </a:r>
            <a:r>
              <a:rPr lang="lv-LV" sz="1400" dirty="0"/>
              <a:t>”</a:t>
            </a:r>
            <a:r>
              <a:rPr lang="en-GB" sz="1400" dirty="0"/>
              <a:t> (co-author: Dr. </a:t>
            </a:r>
            <a:r>
              <a:rPr lang="en-GB" sz="1400" dirty="0" err="1"/>
              <a:t>Rebeka</a:t>
            </a:r>
            <a:r>
              <a:rPr lang="en-GB" sz="1400" dirty="0"/>
              <a:t> </a:t>
            </a:r>
            <a:r>
              <a:rPr lang="en-GB" sz="1400" dirty="0" err="1"/>
              <a:t>Vedina</a:t>
            </a:r>
            <a:r>
              <a:rPr lang="en-GB" sz="1400" dirty="0"/>
              <a:t>)</a:t>
            </a:r>
            <a:r>
              <a:rPr lang="lv-LV" sz="1400" dirty="0"/>
              <a:t> Review of International Comparative Management, 12(2), 2011, pp.301-318. </a:t>
            </a:r>
            <a:r>
              <a:rPr lang="en-GB" sz="1400" dirty="0"/>
              <a:t> </a:t>
            </a:r>
            <a:endParaRPr lang="en-GB" sz="1400" dirty="0" smtClean="0"/>
          </a:p>
          <a:p>
            <a:r>
              <a:rPr lang="en-US" sz="1400" dirty="0"/>
              <a:t>“</a:t>
            </a:r>
            <a:r>
              <a:rPr lang="en-US" sz="1400" i="1" dirty="0"/>
              <a:t>Innovation capabilities in tourism and food production SMEs in the Baltic Sea Region” </a:t>
            </a:r>
            <a:r>
              <a:rPr lang="en-US" sz="1400" dirty="0"/>
              <a:t>(co-authors: Per Lind, </a:t>
            </a:r>
            <a:r>
              <a:rPr lang="en-US" sz="1400" dirty="0" err="1"/>
              <a:t>Tatjana</a:t>
            </a:r>
            <a:r>
              <a:rPr lang="en-US" sz="1400" dirty="0"/>
              <a:t> </a:t>
            </a:r>
            <a:r>
              <a:rPr lang="en-US" sz="1400" dirty="0" err="1"/>
              <a:t>Simonova</a:t>
            </a:r>
            <a:r>
              <a:rPr lang="en-US" sz="1400" dirty="0"/>
              <a:t>, </a:t>
            </a:r>
            <a:r>
              <a:rPr lang="en-US" sz="1400" dirty="0" err="1"/>
              <a:t>Aivars</a:t>
            </a:r>
            <a:r>
              <a:rPr lang="en-US" sz="1400" dirty="0"/>
              <a:t> </a:t>
            </a:r>
            <a:r>
              <a:rPr lang="en-US" sz="1400" dirty="0" err="1"/>
              <a:t>Timofejevs</a:t>
            </a:r>
            <a:r>
              <a:rPr lang="en-US" sz="1400" dirty="0"/>
              <a:t>, </a:t>
            </a:r>
            <a:r>
              <a:rPr lang="en-US" sz="1400" dirty="0" err="1"/>
              <a:t>Rebekka</a:t>
            </a:r>
            <a:r>
              <a:rPr lang="en-US" sz="1400" dirty="0"/>
              <a:t> </a:t>
            </a:r>
            <a:r>
              <a:rPr lang="en-US" sz="1400" dirty="0" err="1"/>
              <a:t>Vedina</a:t>
            </a:r>
            <a:r>
              <a:rPr lang="en-US" sz="1400" dirty="0"/>
              <a:t>, </a:t>
            </a:r>
            <a:r>
              <a:rPr lang="en-US" sz="1400" dirty="0" err="1"/>
              <a:t>Piotr</a:t>
            </a:r>
            <a:r>
              <a:rPr lang="en-US" sz="1400" dirty="0"/>
              <a:t> </a:t>
            </a:r>
            <a:r>
              <a:rPr lang="en-US" sz="1400" dirty="0" err="1"/>
              <a:t>Wrobel</a:t>
            </a:r>
            <a:r>
              <a:rPr lang="en-US" sz="1400" dirty="0"/>
              <a:t>) International Journal of Knowledge Management Studies, Vol. 4, No. 4, 2011, pp. 336-358</a:t>
            </a:r>
            <a:r>
              <a:rPr lang="en-US" sz="1400" dirty="0" smtClean="0"/>
              <a:t>.</a:t>
            </a:r>
            <a:endParaRPr lang="en-GB" sz="1400" dirty="0"/>
          </a:p>
          <a:p>
            <a:r>
              <a:rPr lang="en-US" sz="1400" i="1" dirty="0"/>
              <a:t>“Innovation capabilities in small catching-up economies: Evidence from food manufacturing and tourism sector” </a:t>
            </a:r>
            <a:r>
              <a:rPr lang="en-US" sz="1400" dirty="0"/>
              <a:t>(co-author: Dr. </a:t>
            </a:r>
            <a:r>
              <a:rPr lang="en-US" sz="1400" dirty="0" err="1"/>
              <a:t>Rebeka</a:t>
            </a:r>
            <a:r>
              <a:rPr lang="en-US" sz="1400" dirty="0"/>
              <a:t> </a:t>
            </a:r>
            <a:r>
              <a:rPr lang="en-US" sz="1400" dirty="0" err="1"/>
              <a:t>Vedina</a:t>
            </a:r>
            <a:r>
              <a:rPr lang="en-US" sz="1400" dirty="0"/>
              <a:t>), in </a:t>
            </a:r>
            <a:r>
              <a:rPr lang="en-US" sz="1400" dirty="0" err="1"/>
              <a:t>Carayannis</a:t>
            </a:r>
            <a:r>
              <a:rPr lang="en-US" sz="1400" dirty="0"/>
              <a:t>, G., </a:t>
            </a:r>
            <a:r>
              <a:rPr lang="en-US" sz="1400" dirty="0" err="1"/>
              <a:t>Varblane</a:t>
            </a:r>
            <a:r>
              <a:rPr lang="en-US" sz="1400" dirty="0"/>
              <a:t>, U. and </a:t>
            </a:r>
            <a:r>
              <a:rPr lang="en-US" sz="1400" dirty="0" err="1"/>
              <a:t>Roolaht</a:t>
            </a:r>
            <a:r>
              <a:rPr lang="en-US" sz="1400" dirty="0"/>
              <a:t>, T. (Eds.): Innovation Systems in Small Catching-Up Economies, Springer Publishing, New York, NY, 2012, pp. 215-234.</a:t>
            </a:r>
            <a:endParaRPr lang="en-GB" sz="1400" dirty="0"/>
          </a:p>
          <a:p>
            <a:pPr marL="0" indent="0">
              <a:buNone/>
            </a:pPr>
            <a:endParaRPr lang="en-GB" sz="1400" dirty="0"/>
          </a:p>
          <a:p>
            <a:pPr eaLnBrk="1" hangingPunct="1">
              <a:lnSpc>
                <a:spcPct val="80000"/>
              </a:lnSpc>
            </a:pPr>
            <a:endParaRPr lang="en-US" sz="1400" dirty="0"/>
          </a:p>
          <a:p>
            <a:pPr>
              <a:lnSpc>
                <a:spcPct val="80000"/>
              </a:lnSpc>
              <a:buNone/>
            </a:pPr>
            <a:r>
              <a:rPr lang="lv-LV" sz="1600" dirty="0"/>
              <a:t>PIRSES-GA-2012-318961</a:t>
            </a:r>
            <a:endParaRPr lang="en-US" sz="1600" dirty="0"/>
          </a:p>
        </p:txBody>
      </p:sp>
    </p:spTree>
    <p:extLst>
      <p:ext uri="{BB962C8B-B14F-4D97-AF65-F5344CB8AC3E}">
        <p14:creationId xmlns:p14="http://schemas.microsoft.com/office/powerpoint/2010/main" val="989249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dirty="0" smtClean="0"/>
              <a:t>What is Social Capital and why is it important nowadays?</a:t>
            </a:r>
            <a:br>
              <a:rPr lang="en-GB" dirty="0" smtClean="0"/>
            </a:br>
            <a:endParaRPr lang="en-GB" dirty="0"/>
          </a:p>
        </p:txBody>
      </p:sp>
      <p:sp>
        <p:nvSpPr>
          <p:cNvPr id="2" name="Rectangle 1"/>
          <p:cNvSpPr/>
          <p:nvPr/>
        </p:nvSpPr>
        <p:spPr>
          <a:xfrm>
            <a:off x="1137389" y="6175543"/>
            <a:ext cx="2465290" cy="369332"/>
          </a:xfrm>
          <a:prstGeom prst="rect">
            <a:avLst/>
          </a:prstGeom>
        </p:spPr>
        <p:txBody>
          <a:bodyPr wrap="none">
            <a:spAutoFit/>
          </a:bodyPr>
          <a:lstStyle/>
          <a:p>
            <a:r>
              <a:rPr lang="lv-LV" dirty="0"/>
              <a:t>PIRSES-GA-2012-318961</a:t>
            </a:r>
            <a:endParaRPr lang="en-GB" dirty="0"/>
          </a:p>
        </p:txBody>
      </p:sp>
    </p:spTree>
    <p:extLst>
      <p:ext uri="{BB962C8B-B14F-4D97-AF65-F5344CB8AC3E}">
        <p14:creationId xmlns:p14="http://schemas.microsoft.com/office/powerpoint/2010/main" val="2723733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problems defining social capital:</a:t>
            </a:r>
            <a:endParaRPr lang="en-GB" dirty="0"/>
          </a:p>
        </p:txBody>
      </p:sp>
      <p:sp>
        <p:nvSpPr>
          <p:cNvPr id="3" name="Content Placeholder 2"/>
          <p:cNvSpPr>
            <a:spLocks noGrp="1"/>
          </p:cNvSpPr>
          <p:nvPr>
            <p:ph idx="1"/>
          </p:nvPr>
        </p:nvSpPr>
        <p:spPr/>
        <p:txBody>
          <a:bodyPr/>
          <a:lstStyle/>
          <a:p>
            <a:r>
              <a:rPr lang="en-GB" dirty="0" smtClean="0"/>
              <a:t>Public or private good? </a:t>
            </a:r>
            <a:endParaRPr lang="en-GB" dirty="0"/>
          </a:p>
        </p:txBody>
      </p:sp>
      <p:sp>
        <p:nvSpPr>
          <p:cNvPr id="4" name="Rectangle 3"/>
          <p:cNvSpPr/>
          <p:nvPr/>
        </p:nvSpPr>
        <p:spPr>
          <a:xfrm>
            <a:off x="1709957" y="6311900"/>
            <a:ext cx="2465290" cy="369332"/>
          </a:xfrm>
          <a:prstGeom prst="rect">
            <a:avLst/>
          </a:prstGeom>
        </p:spPr>
        <p:txBody>
          <a:bodyPr wrap="none">
            <a:spAutoFit/>
          </a:bodyPr>
          <a:lstStyle/>
          <a:p>
            <a:r>
              <a:rPr lang="lv-LV" dirty="0"/>
              <a:t>PIRSES-GA-2012-318961</a:t>
            </a:r>
            <a:endParaRPr lang="en-GB" dirty="0"/>
          </a:p>
        </p:txBody>
      </p:sp>
    </p:spTree>
    <p:extLst>
      <p:ext uri="{BB962C8B-B14F-4D97-AF65-F5344CB8AC3E}">
        <p14:creationId xmlns:p14="http://schemas.microsoft.com/office/powerpoint/2010/main" val="2364855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Social capital definitions as a private good:</a:t>
            </a:r>
            <a:endParaRPr lang="en-GB" dirty="0"/>
          </a:p>
        </p:txBody>
      </p:sp>
      <p:sp>
        <p:nvSpPr>
          <p:cNvPr id="3" name="Content Placeholder 2"/>
          <p:cNvSpPr>
            <a:spLocks noGrp="1"/>
          </p:cNvSpPr>
          <p:nvPr>
            <p:ph idx="1"/>
          </p:nvPr>
        </p:nvSpPr>
        <p:spPr/>
        <p:txBody>
          <a:bodyPr/>
          <a:lstStyle/>
          <a:p>
            <a:r>
              <a:rPr lang="en-GB" dirty="0" smtClean="0"/>
              <a:t>Ability of persons to gain benefits from specific social structures, in which they are involved based on trust, social norms and values (</a:t>
            </a:r>
            <a:r>
              <a:rPr lang="en-GB" dirty="0" err="1" smtClean="0"/>
              <a:t>Portes</a:t>
            </a:r>
            <a:r>
              <a:rPr lang="en-GB" dirty="0" smtClean="0"/>
              <a:t>, 1998)</a:t>
            </a:r>
          </a:p>
          <a:p>
            <a:r>
              <a:rPr lang="en-GB" dirty="0" smtClean="0"/>
              <a:t>According to Burt (1992) social capital refers to opportunities for unfolding your financial and human capital using your personal contacts</a:t>
            </a:r>
            <a:endParaRPr lang="en-GB" dirty="0"/>
          </a:p>
        </p:txBody>
      </p:sp>
      <p:sp>
        <p:nvSpPr>
          <p:cNvPr id="4" name="Rectangle 3"/>
          <p:cNvSpPr/>
          <p:nvPr/>
        </p:nvSpPr>
        <p:spPr>
          <a:xfrm>
            <a:off x="939055" y="6311900"/>
            <a:ext cx="2465290" cy="369332"/>
          </a:xfrm>
          <a:prstGeom prst="rect">
            <a:avLst/>
          </a:prstGeom>
        </p:spPr>
        <p:txBody>
          <a:bodyPr wrap="none">
            <a:spAutoFit/>
          </a:bodyPr>
          <a:lstStyle/>
          <a:p>
            <a:r>
              <a:rPr lang="lv-LV" dirty="0"/>
              <a:t>PIRSES-GA-2012-318961</a:t>
            </a:r>
            <a:endParaRPr lang="en-GB" dirty="0"/>
          </a:p>
        </p:txBody>
      </p:sp>
    </p:spTree>
    <p:extLst>
      <p:ext uri="{BB962C8B-B14F-4D97-AF65-F5344CB8AC3E}">
        <p14:creationId xmlns:p14="http://schemas.microsoft.com/office/powerpoint/2010/main" val="92623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Social capital definition as public good:</a:t>
            </a:r>
            <a:endParaRPr lang="en-GB" dirty="0"/>
          </a:p>
        </p:txBody>
      </p:sp>
      <p:sp>
        <p:nvSpPr>
          <p:cNvPr id="3" name="Content Placeholder 2"/>
          <p:cNvSpPr>
            <a:spLocks noGrp="1"/>
          </p:cNvSpPr>
          <p:nvPr>
            <p:ph idx="1"/>
          </p:nvPr>
        </p:nvSpPr>
        <p:spPr/>
        <p:txBody>
          <a:bodyPr/>
          <a:lstStyle/>
          <a:p>
            <a:r>
              <a:rPr lang="en-GB" dirty="0" smtClean="0"/>
              <a:t>According to Fukuyama (1995), social capital refers to ability of people to work together in groups towards achieving common organizational goals (</a:t>
            </a:r>
            <a:r>
              <a:rPr lang="en-GB" i="1" dirty="0" smtClean="0"/>
              <a:t>spontaneous sociability</a:t>
            </a:r>
            <a:r>
              <a:rPr lang="en-GB" dirty="0" smtClean="0"/>
              <a:t>) </a:t>
            </a:r>
          </a:p>
          <a:p>
            <a:r>
              <a:rPr lang="en-GB" dirty="0" smtClean="0"/>
              <a:t>Putnam (1993) argues that social capital refers to such features of organizations as trust, norms and networks enabling facilitation of economic transactions. </a:t>
            </a:r>
            <a:endParaRPr lang="en-GB" dirty="0" smtClean="0"/>
          </a:p>
        </p:txBody>
      </p:sp>
      <p:sp>
        <p:nvSpPr>
          <p:cNvPr id="4" name="Rectangle 3"/>
          <p:cNvSpPr/>
          <p:nvPr/>
        </p:nvSpPr>
        <p:spPr>
          <a:xfrm>
            <a:off x="386605" y="6311900"/>
            <a:ext cx="2465290" cy="369332"/>
          </a:xfrm>
          <a:prstGeom prst="rect">
            <a:avLst/>
          </a:prstGeom>
        </p:spPr>
        <p:txBody>
          <a:bodyPr wrap="none">
            <a:spAutoFit/>
          </a:bodyPr>
          <a:lstStyle/>
          <a:p>
            <a:r>
              <a:rPr lang="lv-LV" dirty="0"/>
              <a:t>PIRSES-GA-2012-318961</a:t>
            </a:r>
            <a:endParaRPr lang="en-GB" dirty="0"/>
          </a:p>
        </p:txBody>
      </p:sp>
    </p:spTree>
    <p:extLst>
      <p:ext uri="{BB962C8B-B14F-4D97-AF65-F5344CB8AC3E}">
        <p14:creationId xmlns:p14="http://schemas.microsoft.com/office/powerpoint/2010/main" val="200438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Social capital definitions as both private and public good:</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 Social capital is the sum of the resources, actual or virtual, that accrue to an individual or a group by virtue of possessing a durable network of more or less institutionalized relationships of mutual acquaintance and recognition” , </a:t>
            </a:r>
            <a:r>
              <a:rPr lang="fr-FR" sz="2400" i="1" dirty="0" smtClean="0"/>
              <a:t>(Bourdieu, in Bourdieu &amp; </a:t>
            </a:r>
            <a:r>
              <a:rPr lang="fr-FR" sz="2400" i="1" dirty="0" err="1" smtClean="0"/>
              <a:t>Wacquant</a:t>
            </a:r>
            <a:r>
              <a:rPr lang="fr-FR" sz="2400" i="1" dirty="0" smtClean="0"/>
              <a:t>, 1992: 119) </a:t>
            </a:r>
          </a:p>
          <a:p>
            <a:pPr marL="0" indent="0">
              <a:buNone/>
            </a:pPr>
            <a:r>
              <a:rPr lang="en-GB" dirty="0" smtClean="0"/>
              <a:t>“the sum of the actual and potential resources embedded within, available through, and derived from the network of relationships possessed by an individual or social unit. Social capital thus comprises both the network and the assets that may be mobilized through that network”, (</a:t>
            </a:r>
            <a:r>
              <a:rPr lang="en-GB" sz="2400" i="1" dirty="0" err="1" smtClean="0"/>
              <a:t>Nahapiet</a:t>
            </a:r>
            <a:r>
              <a:rPr lang="en-GB" sz="2400" i="1" dirty="0" smtClean="0"/>
              <a:t>, </a:t>
            </a:r>
            <a:r>
              <a:rPr lang="en-GB" sz="2400" i="1" dirty="0" err="1" smtClean="0"/>
              <a:t>Ghoshal</a:t>
            </a:r>
            <a:r>
              <a:rPr lang="en-GB" sz="2400" i="1" dirty="0" smtClean="0"/>
              <a:t>, 1998: 243)</a:t>
            </a:r>
          </a:p>
          <a:p>
            <a:pPr marL="0" indent="0">
              <a:buNone/>
            </a:pPr>
            <a:endParaRPr lang="en-GB" sz="2400" i="1" dirty="0"/>
          </a:p>
        </p:txBody>
      </p:sp>
    </p:spTree>
    <p:extLst>
      <p:ext uri="{BB962C8B-B14F-4D97-AF65-F5344CB8AC3E}">
        <p14:creationId xmlns:p14="http://schemas.microsoft.com/office/powerpoint/2010/main" val="37569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Dimensions of Social capital:</a:t>
            </a:r>
            <a:endParaRPr lang="en-GB" dirty="0"/>
          </a:p>
        </p:txBody>
      </p:sp>
      <p:sp>
        <p:nvSpPr>
          <p:cNvPr id="3" name="Content Placeholder 2"/>
          <p:cNvSpPr>
            <a:spLocks noGrp="1"/>
          </p:cNvSpPr>
          <p:nvPr>
            <p:ph idx="1"/>
          </p:nvPr>
        </p:nvSpPr>
        <p:spPr/>
        <p:txBody>
          <a:bodyPr/>
          <a:lstStyle/>
          <a:p>
            <a:r>
              <a:rPr lang="en-GB" dirty="0" smtClean="0"/>
              <a:t>Structural (networks) </a:t>
            </a:r>
          </a:p>
          <a:p>
            <a:r>
              <a:rPr lang="en-GB" dirty="0" smtClean="0"/>
              <a:t>Relational (trust)</a:t>
            </a:r>
          </a:p>
          <a:p>
            <a:r>
              <a:rPr lang="en-GB" dirty="0" smtClean="0"/>
              <a:t>Cognitive (shared vision, norms and values)</a:t>
            </a:r>
            <a:endParaRPr lang="en-GB" dirty="0"/>
          </a:p>
        </p:txBody>
      </p:sp>
    </p:spTree>
    <p:extLst>
      <p:ext uri="{BB962C8B-B14F-4D97-AF65-F5344CB8AC3E}">
        <p14:creationId xmlns:p14="http://schemas.microsoft.com/office/powerpoint/2010/main" val="410506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832</Words>
  <Application>Microsoft Office PowerPoint</Application>
  <PresentationFormat>Widescreen</PresentationFormat>
  <Paragraphs>108</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Twofold nature of Social Capital: Opportunities and difficulties for Interdisciplinary research </vt:lpstr>
      <vt:lpstr>CV Ilona Baumane-Vītoliņa</vt:lpstr>
      <vt:lpstr>Some publications and research fields</vt:lpstr>
      <vt:lpstr>What is Social Capital and why is it important nowadays? </vt:lpstr>
      <vt:lpstr>Some problems defining social capital:</vt:lpstr>
      <vt:lpstr>Examples of Social capital definitions as a private good:</vt:lpstr>
      <vt:lpstr>Examples of Social capital definition as public good:</vt:lpstr>
      <vt:lpstr>Examples of Social capital definitions as both private and public good:</vt:lpstr>
      <vt:lpstr>Dimensions of Social capital:</vt:lpstr>
      <vt:lpstr>Forms of trust:</vt:lpstr>
      <vt:lpstr>What are the main dividends one gets from social capital?</vt:lpstr>
      <vt:lpstr>PowerPoint Presentation</vt:lpstr>
      <vt:lpstr>PowerPoint Presentation</vt:lpstr>
      <vt:lpstr>Misconceptions about Trust</vt:lpstr>
      <vt:lpstr>Social network theories:</vt:lpstr>
      <vt:lpstr>PowerPoint Presentation</vt:lpstr>
      <vt:lpstr>Development of social network analysis</vt:lpstr>
      <vt:lpstr>Network types, characteristics and measurement opportunities</vt:lpstr>
      <vt:lpstr>Examples of nodes and ties</vt:lpstr>
      <vt:lpstr>Levels of analysis for network research</vt:lpstr>
      <vt:lpstr>Basic network measures:</vt:lpstr>
      <vt:lpstr>Basic network measures:</vt:lpstr>
      <vt:lpstr>Types of network organizations (Miles &amp; Snow, 1992) </vt:lpstr>
      <vt:lpstr>Importance of networks: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Capital: Possibilities for Interdisciplinary research</dc:title>
  <dc:creator>Ilona Baumane</dc:creator>
  <cp:lastModifiedBy>Ilona Baumane</cp:lastModifiedBy>
  <cp:revision>12</cp:revision>
  <dcterms:created xsi:type="dcterms:W3CDTF">2014-04-16T18:48:52Z</dcterms:created>
  <dcterms:modified xsi:type="dcterms:W3CDTF">2014-04-24T17:32:41Z</dcterms:modified>
</cp:coreProperties>
</file>