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0" r:id="rId6"/>
    <p:sldId id="262" r:id="rId7"/>
    <p:sldId id="263" r:id="rId8"/>
    <p:sldId id="264" r:id="rId9"/>
    <p:sldId id="265" r:id="rId10"/>
    <p:sldId id="280" r:id="rId11"/>
    <p:sldId id="286" r:id="rId12"/>
    <p:sldId id="282" r:id="rId13"/>
    <p:sldId id="266" r:id="rId14"/>
    <p:sldId id="268" r:id="rId15"/>
    <p:sldId id="267" r:id="rId16"/>
    <p:sldId id="281" r:id="rId17"/>
    <p:sldId id="283" r:id="rId18"/>
    <p:sldId id="284" r:id="rId19"/>
    <p:sldId id="285" r:id="rId20"/>
    <p:sldId id="287"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402115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371236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100209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413455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DCD07-AA1F-498F-9D3D-5A21E5B95CAA}" type="datetimeFigureOut">
              <a:rPr lang="en-GB" smtClean="0"/>
              <a:t>24/04/2014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108550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82DCD07-AA1F-498F-9D3D-5A21E5B95CAA}" type="datetimeFigureOut">
              <a:rPr lang="en-GB" smtClean="0"/>
              <a:t>24/04/2014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214233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2DCD07-AA1F-498F-9D3D-5A21E5B95CAA}" type="datetimeFigureOut">
              <a:rPr lang="en-GB" smtClean="0"/>
              <a:t>24/04/2014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2546900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82DCD07-AA1F-498F-9D3D-5A21E5B95CAA}" type="datetimeFigureOut">
              <a:rPr lang="en-GB" smtClean="0"/>
              <a:t>24/04/2014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67129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DCD07-AA1F-498F-9D3D-5A21E5B95CAA}" type="datetimeFigureOut">
              <a:rPr lang="en-GB" smtClean="0"/>
              <a:t>24/04/2014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390294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DCD07-AA1F-498F-9D3D-5A21E5B95CAA}" type="datetimeFigureOut">
              <a:rPr lang="en-GB" smtClean="0"/>
              <a:t>24/04/2014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282355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DCD07-AA1F-498F-9D3D-5A21E5B95CAA}" type="datetimeFigureOut">
              <a:rPr lang="en-GB" smtClean="0"/>
              <a:t>24/04/2014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5DD82-979E-400F-B359-10C20C17F1BF}" type="slidenum">
              <a:rPr lang="en-GB" smtClean="0"/>
              <a:t>‹#›</a:t>
            </a:fld>
            <a:endParaRPr lang="en-GB"/>
          </a:p>
        </p:txBody>
      </p:sp>
    </p:spTree>
    <p:extLst>
      <p:ext uri="{BB962C8B-B14F-4D97-AF65-F5344CB8AC3E}">
        <p14:creationId xmlns:p14="http://schemas.microsoft.com/office/powerpoint/2010/main" val="128099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DCD07-AA1F-498F-9D3D-5A21E5B95CAA}" type="datetimeFigureOut">
              <a:rPr lang="en-GB" smtClean="0"/>
              <a:t>24/04/2014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5DD82-979E-400F-B359-10C20C17F1BF}" type="slidenum">
              <a:rPr lang="en-GB" smtClean="0"/>
              <a:t>‹#›</a:t>
            </a:fld>
            <a:endParaRPr lang="en-GB"/>
          </a:p>
        </p:txBody>
      </p:sp>
    </p:spTree>
    <p:extLst>
      <p:ext uri="{BB962C8B-B14F-4D97-AF65-F5344CB8AC3E}">
        <p14:creationId xmlns:p14="http://schemas.microsoft.com/office/powerpoint/2010/main" val="4054523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Twofold nature of Social Capital</a:t>
            </a:r>
            <a:r>
              <a:rPr lang="en-GB" dirty="0" smtClean="0"/>
              <a:t>:</a:t>
            </a:r>
            <a:r>
              <a:rPr lang="lv-LV" dirty="0" smtClean="0"/>
              <a:t> examples from the post-soviet context in Latvia</a:t>
            </a:r>
            <a:endParaRPr lang="en-GB" dirty="0"/>
          </a:p>
        </p:txBody>
      </p:sp>
      <p:sp>
        <p:nvSpPr>
          <p:cNvPr id="3" name="Subtitle 2"/>
          <p:cNvSpPr>
            <a:spLocks noGrp="1"/>
          </p:cNvSpPr>
          <p:nvPr>
            <p:ph type="subTitle" idx="1"/>
          </p:nvPr>
        </p:nvSpPr>
        <p:spPr/>
        <p:txBody>
          <a:bodyPr>
            <a:normAutofit/>
          </a:bodyPr>
          <a:lstStyle/>
          <a:p>
            <a:r>
              <a:rPr lang="en-GB" dirty="0" err="1" smtClean="0"/>
              <a:t>Dr.</a:t>
            </a:r>
            <a:r>
              <a:rPr lang="en-GB" dirty="0" smtClean="0"/>
              <a:t> Ilona Baumane-</a:t>
            </a:r>
            <a:r>
              <a:rPr lang="en-GB" dirty="0" err="1" smtClean="0"/>
              <a:t>Vitolina</a:t>
            </a:r>
            <a:endParaRPr lang="en-GB" dirty="0" smtClean="0"/>
          </a:p>
          <a:p>
            <a:endParaRPr lang="en-GB" dirty="0"/>
          </a:p>
          <a:p>
            <a:endParaRPr lang="en-GB" dirty="0"/>
          </a:p>
        </p:txBody>
      </p:sp>
      <p:pic>
        <p:nvPicPr>
          <p:cNvPr id="4" name="Picture 3"/>
          <p:cNvPicPr>
            <a:picLocks noChangeAspect="1"/>
          </p:cNvPicPr>
          <p:nvPr/>
        </p:nvPicPr>
        <p:blipFill>
          <a:blip r:embed="rId2"/>
          <a:stretch>
            <a:fillRect/>
          </a:stretch>
        </p:blipFill>
        <p:spPr>
          <a:xfrm>
            <a:off x="1806145" y="4222647"/>
            <a:ext cx="1232337" cy="1195388"/>
          </a:xfrm>
          <a:prstGeom prst="rect">
            <a:avLst/>
          </a:prstGeom>
        </p:spPr>
      </p:pic>
      <p:pic>
        <p:nvPicPr>
          <p:cNvPr id="6" name="Picture 5"/>
          <p:cNvPicPr>
            <a:picLocks noChangeAspect="1"/>
          </p:cNvPicPr>
          <p:nvPr/>
        </p:nvPicPr>
        <p:blipFill>
          <a:blip r:embed="rId3"/>
          <a:stretch>
            <a:fillRect/>
          </a:stretch>
        </p:blipFill>
        <p:spPr>
          <a:xfrm>
            <a:off x="7919814" y="4438553"/>
            <a:ext cx="3030331" cy="911322"/>
          </a:xfrm>
          <a:prstGeom prst="rect">
            <a:avLst/>
          </a:prstGeom>
        </p:spPr>
      </p:pic>
      <p:sp>
        <p:nvSpPr>
          <p:cNvPr id="5" name="Rectangle 4"/>
          <p:cNvSpPr/>
          <p:nvPr/>
        </p:nvSpPr>
        <p:spPr>
          <a:xfrm>
            <a:off x="756837" y="6161959"/>
            <a:ext cx="10193308" cy="369332"/>
          </a:xfrm>
          <a:prstGeom prst="rect">
            <a:avLst/>
          </a:prstGeom>
        </p:spPr>
        <p:txBody>
          <a:bodyPr wrap="square">
            <a:spAutoFit/>
          </a:bodyPr>
          <a:lstStyle/>
          <a:p>
            <a:r>
              <a:rPr lang="lv-LV" dirty="0"/>
              <a:t>This research was possible due to Marie Curie programme, IRSES scheme PIRSES-GA-2012-318961</a:t>
            </a:r>
            <a:endParaRPr lang="en-GB" dirty="0"/>
          </a:p>
        </p:txBody>
      </p:sp>
    </p:spTree>
    <p:extLst>
      <p:ext uri="{BB962C8B-B14F-4D97-AF65-F5344CB8AC3E}">
        <p14:creationId xmlns:p14="http://schemas.microsoft.com/office/powerpoint/2010/main" val="1462664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Tautological nature of Social capital:</a:t>
            </a:r>
            <a:endParaRPr lang="en-GB" dirty="0"/>
          </a:p>
        </p:txBody>
      </p:sp>
      <p:sp>
        <p:nvSpPr>
          <p:cNvPr id="3" name="Content Placeholder 2"/>
          <p:cNvSpPr>
            <a:spLocks noGrp="1"/>
          </p:cNvSpPr>
          <p:nvPr>
            <p:ph idx="1"/>
          </p:nvPr>
        </p:nvSpPr>
        <p:spPr/>
        <p:txBody>
          <a:bodyPr/>
          <a:lstStyle/>
          <a:p>
            <a:r>
              <a:rPr lang="en-GB" dirty="0" smtClean="0"/>
              <a:t>Are norms and values input or output in social capital ? </a:t>
            </a:r>
          </a:p>
          <a:p>
            <a:endParaRPr lang="en-GB" dirty="0"/>
          </a:p>
          <a:p>
            <a:pPr marL="0" indent="0">
              <a:buNone/>
            </a:pPr>
            <a:r>
              <a:rPr lang="en-GB" dirty="0" smtClean="0"/>
              <a:t>“ social capital refers to the norms and networks that facilitate collective action” , (</a:t>
            </a:r>
            <a:r>
              <a:rPr lang="en-GB" dirty="0" err="1" smtClean="0"/>
              <a:t>Woolcock</a:t>
            </a:r>
            <a:r>
              <a:rPr lang="en-GB" dirty="0" smtClean="0"/>
              <a:t>, 2001)</a:t>
            </a:r>
            <a:endParaRPr lang="en-GB" dirty="0"/>
          </a:p>
        </p:txBody>
      </p:sp>
      <p:sp>
        <p:nvSpPr>
          <p:cNvPr id="4" name="Rectangle 3"/>
          <p:cNvSpPr/>
          <p:nvPr/>
        </p:nvSpPr>
        <p:spPr>
          <a:xfrm>
            <a:off x="436633" y="617696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372529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Categories of Social Capital measurment according to OECD: </a:t>
            </a:r>
            <a:endParaRPr lang="en-GB" dirty="0"/>
          </a:p>
        </p:txBody>
      </p:sp>
      <p:sp>
        <p:nvSpPr>
          <p:cNvPr id="3" name="Content Placeholder 2"/>
          <p:cNvSpPr>
            <a:spLocks noGrp="1"/>
          </p:cNvSpPr>
          <p:nvPr>
            <p:ph idx="1"/>
          </p:nvPr>
        </p:nvSpPr>
        <p:spPr/>
        <p:txBody>
          <a:bodyPr/>
          <a:lstStyle/>
          <a:p>
            <a:r>
              <a:rPr lang="en-US" dirty="0"/>
              <a:t>personal relationships; </a:t>
            </a:r>
            <a:endParaRPr lang="lv-LV" dirty="0" smtClean="0"/>
          </a:p>
          <a:p>
            <a:r>
              <a:rPr lang="en-US" dirty="0" smtClean="0"/>
              <a:t>social </a:t>
            </a:r>
            <a:r>
              <a:rPr lang="en-US" dirty="0"/>
              <a:t>network support; </a:t>
            </a:r>
            <a:endParaRPr lang="lv-LV" dirty="0" smtClean="0"/>
          </a:p>
          <a:p>
            <a:r>
              <a:rPr lang="en-US" b="1" i="1" dirty="0" smtClean="0"/>
              <a:t>civic engagement</a:t>
            </a:r>
            <a:r>
              <a:rPr lang="lv-LV" b="1" i="1" dirty="0"/>
              <a:t> </a:t>
            </a:r>
            <a:r>
              <a:rPr lang="lv-LV" b="1" i="1" dirty="0" smtClean="0"/>
              <a:t>- </a:t>
            </a:r>
            <a:r>
              <a:rPr lang="en-US" b="1" i="1" dirty="0"/>
              <a:t>propensity to vote, individual involvement in local and national affairs, and perceptions of ability to influence them, perceptions of ability to influence events, involvement with local action groups.</a:t>
            </a:r>
            <a:endParaRPr lang="lv-LV" b="1" i="1" dirty="0" smtClean="0"/>
          </a:p>
          <a:p>
            <a:r>
              <a:rPr lang="en-US" dirty="0" smtClean="0"/>
              <a:t>trust </a:t>
            </a:r>
            <a:r>
              <a:rPr lang="en-US" dirty="0"/>
              <a:t>and cooperative norms</a:t>
            </a:r>
            <a:endParaRPr lang="en-GB" dirty="0"/>
          </a:p>
        </p:txBody>
      </p:sp>
      <p:sp>
        <p:nvSpPr>
          <p:cNvPr id="4" name="Rectangle 3"/>
          <p:cNvSpPr/>
          <p:nvPr/>
        </p:nvSpPr>
        <p:spPr>
          <a:xfrm>
            <a:off x="274263"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3408833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Problems with opinion survays: </a:t>
            </a:r>
            <a:endParaRPr lang="en-GB" dirty="0"/>
          </a:p>
        </p:txBody>
      </p:sp>
      <p:sp>
        <p:nvSpPr>
          <p:cNvPr id="3" name="Content Placeholder 2"/>
          <p:cNvSpPr>
            <a:spLocks noGrp="1"/>
          </p:cNvSpPr>
          <p:nvPr>
            <p:ph idx="1"/>
          </p:nvPr>
        </p:nvSpPr>
        <p:spPr/>
        <p:txBody>
          <a:bodyPr/>
          <a:lstStyle/>
          <a:p>
            <a:pPr marL="0" indent="0">
              <a:buNone/>
            </a:pPr>
            <a:r>
              <a:rPr lang="lv-LV" dirty="0" smtClean="0"/>
              <a:t>«</a:t>
            </a:r>
            <a:r>
              <a:rPr lang="en-US" dirty="0" smtClean="0"/>
              <a:t>the </a:t>
            </a:r>
            <a:r>
              <a:rPr lang="en-US" dirty="0"/>
              <a:t>vibrancy or paucity of social capital cannot be understood independently of its broader institutional environment: communities can be highly engaged because they are mistreated or ignored by public institutions [..], or because they enjoy highly complementary relations with the </a:t>
            </a:r>
            <a:r>
              <a:rPr lang="en-US" dirty="0" smtClean="0"/>
              <a:t>stat</a:t>
            </a:r>
            <a:r>
              <a:rPr lang="lv-LV" dirty="0" smtClean="0"/>
              <a:t>e», </a:t>
            </a:r>
            <a:r>
              <a:rPr lang="en-US" dirty="0"/>
              <a:t>(</a:t>
            </a:r>
            <a:r>
              <a:rPr lang="en-US" dirty="0" err="1"/>
              <a:t>Woolcock</a:t>
            </a:r>
            <a:r>
              <a:rPr lang="en-US" dirty="0"/>
              <a:t>, 2001, p.12).</a:t>
            </a:r>
            <a:endParaRPr lang="en-GB" dirty="0"/>
          </a:p>
        </p:txBody>
      </p:sp>
      <p:sp>
        <p:nvSpPr>
          <p:cNvPr id="4" name="Rectangle 3"/>
          <p:cNvSpPr/>
          <p:nvPr/>
        </p:nvSpPr>
        <p:spPr>
          <a:xfrm>
            <a:off x="684462" y="617696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1633588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smtClean="0"/>
              <a:t>Aspects of social capital in local economic development: the case of regional Latvia</a:t>
            </a:r>
            <a:endParaRPr lang="en-GB" dirty="0"/>
          </a:p>
        </p:txBody>
      </p:sp>
      <p:sp>
        <p:nvSpPr>
          <p:cNvPr id="2" name="Rectangle 1"/>
          <p:cNvSpPr/>
          <p:nvPr/>
        </p:nvSpPr>
        <p:spPr>
          <a:xfrm>
            <a:off x="607549" y="6115721"/>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890343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6501" y="410198"/>
            <a:ext cx="10930142" cy="6077160"/>
          </a:xfrm>
          <a:prstGeom prst="rect">
            <a:avLst/>
          </a:prstGeom>
        </p:spPr>
      </p:pic>
    </p:spTree>
    <p:extLst>
      <p:ext uri="{BB962C8B-B14F-4D97-AF65-F5344CB8AC3E}">
        <p14:creationId xmlns:p14="http://schemas.microsoft.com/office/powerpoint/2010/main" val="20055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8206" y="161119"/>
            <a:ext cx="11058257" cy="6573011"/>
          </a:xfrm>
          <a:prstGeom prst="rect">
            <a:avLst/>
          </a:prstGeom>
        </p:spPr>
      </p:pic>
    </p:spTree>
    <p:extLst>
      <p:ext uri="{BB962C8B-B14F-4D97-AF65-F5344CB8AC3E}">
        <p14:creationId xmlns:p14="http://schemas.microsoft.com/office/powerpoint/2010/main" val="60689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56232" y="487459"/>
            <a:ext cx="9733659" cy="5850551"/>
          </a:xfrm>
          <a:prstGeom prst="rect">
            <a:avLst/>
          </a:prstGeom>
        </p:spPr>
      </p:pic>
    </p:spTree>
    <p:extLst>
      <p:ext uri="{BB962C8B-B14F-4D97-AF65-F5344CB8AC3E}">
        <p14:creationId xmlns:p14="http://schemas.microsoft.com/office/powerpoint/2010/main" val="181411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16052" y="564825"/>
            <a:ext cx="9440009" cy="5656513"/>
          </a:xfrm>
          <a:prstGeom prst="rect">
            <a:avLst/>
          </a:prstGeom>
        </p:spPr>
      </p:pic>
    </p:spTree>
    <p:extLst>
      <p:ext uri="{BB962C8B-B14F-4D97-AF65-F5344CB8AC3E}">
        <p14:creationId xmlns:p14="http://schemas.microsoft.com/office/powerpoint/2010/main" val="279213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6412" y="468247"/>
            <a:ext cx="9614018" cy="5809615"/>
          </a:xfrm>
          <a:prstGeom prst="rect">
            <a:avLst/>
          </a:prstGeom>
        </p:spPr>
      </p:pic>
    </p:spTree>
    <p:extLst>
      <p:ext uri="{BB962C8B-B14F-4D97-AF65-F5344CB8AC3E}">
        <p14:creationId xmlns:p14="http://schemas.microsoft.com/office/powerpoint/2010/main" val="2702057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70775" y="468624"/>
            <a:ext cx="10066946" cy="6050878"/>
          </a:xfrm>
          <a:prstGeom prst="rect">
            <a:avLst/>
          </a:prstGeom>
        </p:spPr>
      </p:pic>
    </p:spTree>
    <p:extLst>
      <p:ext uri="{BB962C8B-B14F-4D97-AF65-F5344CB8AC3E}">
        <p14:creationId xmlns:p14="http://schemas.microsoft.com/office/powerpoint/2010/main" val="135251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Date Placeholder 3"/>
          <p:cNvSpPr>
            <a:spLocks noGrp="1"/>
          </p:cNvSpPr>
          <p:nvPr>
            <p:ph type="dt" sz="quarter" idx="4294967295"/>
          </p:nvPr>
        </p:nvSpPr>
        <p:spPr bwMode="auto">
          <a:xfrm>
            <a:off x="2286000" y="6391275"/>
            <a:ext cx="2057400" cy="457200"/>
          </a:xfrm>
          <a:prstGeom prst="rect">
            <a:avLst/>
          </a:prstGeom>
          <a:noFill/>
          <a:ln>
            <a:miter lim="800000"/>
            <a:headEnd/>
            <a:tailEnd/>
          </a:ln>
        </p:spPr>
        <p:txBody>
          <a:bodyPr/>
          <a:lstStyle/>
          <a:p>
            <a:r>
              <a:rPr lang="lv-LV" dirty="0"/>
              <a:t>PIRSES-GA-2012-318961</a:t>
            </a:r>
            <a:endParaRPr lang="en-GB" dirty="0"/>
          </a:p>
          <a:p>
            <a:endParaRPr lang="lv-LV" dirty="0"/>
          </a:p>
        </p:txBody>
      </p:sp>
      <p:sp>
        <p:nvSpPr>
          <p:cNvPr id="33794" name="Rectangle 2"/>
          <p:cNvSpPr>
            <a:spLocks noGrp="1" noChangeArrowheads="1"/>
          </p:cNvSpPr>
          <p:nvPr>
            <p:ph type="title"/>
          </p:nvPr>
        </p:nvSpPr>
        <p:spPr/>
        <p:txBody>
          <a:bodyPr/>
          <a:lstStyle/>
          <a:p>
            <a:pPr eaLnBrk="1" hangingPunct="1">
              <a:defRPr/>
            </a:pPr>
            <a:r>
              <a:rPr lang="lv-LV" sz="3200" dirty="0">
                <a:effectLst>
                  <a:outerShdw blurRad="38100" dist="38100" dir="2700000" algn="tl">
                    <a:srgbClr val="C0C0C0"/>
                  </a:outerShdw>
                </a:effectLst>
              </a:rPr>
              <a:t>CV Ilona Baumane-Vītoliņa</a:t>
            </a:r>
          </a:p>
        </p:txBody>
      </p:sp>
      <p:sp>
        <p:nvSpPr>
          <p:cNvPr id="5124" name="Rectangle 3"/>
          <p:cNvSpPr>
            <a:spLocks noGrp="1" noChangeArrowheads="1"/>
          </p:cNvSpPr>
          <p:nvPr>
            <p:ph type="body" idx="1"/>
          </p:nvPr>
        </p:nvSpPr>
        <p:spPr>
          <a:xfrm>
            <a:off x="2286000" y="1905000"/>
            <a:ext cx="8024842" cy="4024330"/>
          </a:xfrm>
        </p:spPr>
        <p:txBody>
          <a:bodyPr>
            <a:normAutofit lnSpcReduction="10000"/>
          </a:bodyPr>
          <a:lstStyle/>
          <a:p>
            <a:pPr eaLnBrk="1" hangingPunct="1">
              <a:buFontTx/>
              <a:buNone/>
            </a:pPr>
            <a:r>
              <a:rPr lang="lv-LV" sz="2500" dirty="0"/>
              <a:t>2000-2004 </a:t>
            </a:r>
            <a:r>
              <a:rPr lang="lv-LV" sz="2500" dirty="0" err="1"/>
              <a:t>University</a:t>
            </a:r>
            <a:r>
              <a:rPr lang="lv-LV" sz="2500" dirty="0"/>
              <a:t> </a:t>
            </a:r>
            <a:r>
              <a:rPr lang="lv-LV" sz="2500" dirty="0" err="1"/>
              <a:t>of</a:t>
            </a:r>
            <a:r>
              <a:rPr lang="lv-LV" sz="2500" dirty="0"/>
              <a:t> </a:t>
            </a:r>
            <a:r>
              <a:rPr lang="lv-LV" sz="2500" dirty="0" err="1"/>
              <a:t>Latvia</a:t>
            </a:r>
            <a:r>
              <a:rPr lang="lv-LV" sz="2500" dirty="0"/>
              <a:t>, </a:t>
            </a:r>
            <a:r>
              <a:rPr lang="lv-LV" sz="2500" dirty="0" err="1"/>
              <a:t>Bachelor</a:t>
            </a:r>
            <a:r>
              <a:rPr lang="lv-LV" sz="2500" dirty="0"/>
              <a:t> </a:t>
            </a:r>
            <a:r>
              <a:rPr lang="lv-LV" sz="2500" dirty="0" err="1"/>
              <a:t>degree</a:t>
            </a:r>
            <a:r>
              <a:rPr lang="lv-LV" sz="2500" dirty="0"/>
              <a:t> </a:t>
            </a:r>
            <a:r>
              <a:rPr lang="lv-LV" sz="2500" dirty="0" err="1"/>
              <a:t>in</a:t>
            </a:r>
            <a:r>
              <a:rPr lang="lv-LV" sz="2500" dirty="0"/>
              <a:t> </a:t>
            </a:r>
            <a:r>
              <a:rPr lang="lv-LV" sz="2500" dirty="0" err="1"/>
              <a:t>Social</a:t>
            </a:r>
            <a:r>
              <a:rPr lang="lv-LV" sz="2500" dirty="0"/>
              <a:t> </a:t>
            </a:r>
            <a:r>
              <a:rPr lang="lv-LV" sz="2500" dirty="0" err="1"/>
              <a:t>Sciences</a:t>
            </a:r>
            <a:endParaRPr lang="lv-LV" sz="2500" dirty="0"/>
          </a:p>
          <a:p>
            <a:pPr eaLnBrk="1" hangingPunct="1">
              <a:buFontTx/>
              <a:buNone/>
            </a:pPr>
            <a:r>
              <a:rPr lang="lv-LV" sz="2500" dirty="0"/>
              <a:t>2004-2005 </a:t>
            </a:r>
            <a:r>
              <a:rPr lang="lv-LV" sz="2500" dirty="0" err="1"/>
              <a:t>University</a:t>
            </a:r>
            <a:r>
              <a:rPr lang="lv-LV" sz="2500" dirty="0"/>
              <a:t> </a:t>
            </a:r>
            <a:r>
              <a:rPr lang="lv-LV" sz="2500" dirty="0" err="1"/>
              <a:t>of</a:t>
            </a:r>
            <a:r>
              <a:rPr lang="lv-LV" sz="2500" dirty="0"/>
              <a:t> </a:t>
            </a:r>
            <a:r>
              <a:rPr lang="lv-LV" sz="2500" dirty="0" err="1"/>
              <a:t>Rostock</a:t>
            </a:r>
            <a:r>
              <a:rPr lang="lv-LV" sz="2500" dirty="0"/>
              <a:t>, </a:t>
            </a:r>
            <a:r>
              <a:rPr lang="lv-LV" sz="2500" dirty="0" err="1"/>
              <a:t>Germany</a:t>
            </a:r>
            <a:r>
              <a:rPr lang="lv-LV" sz="2500" dirty="0"/>
              <a:t>, MBA (</a:t>
            </a:r>
            <a:r>
              <a:rPr lang="lv-LV" sz="2500" dirty="0" err="1"/>
              <a:t>Master</a:t>
            </a:r>
            <a:r>
              <a:rPr lang="lv-LV" sz="2500" dirty="0"/>
              <a:t> </a:t>
            </a:r>
            <a:r>
              <a:rPr lang="lv-LV" sz="2500" dirty="0" err="1"/>
              <a:t>of</a:t>
            </a:r>
            <a:r>
              <a:rPr lang="lv-LV" sz="2500" dirty="0"/>
              <a:t> </a:t>
            </a:r>
            <a:r>
              <a:rPr lang="lv-LV" sz="2500" dirty="0" err="1"/>
              <a:t>Business</a:t>
            </a:r>
            <a:r>
              <a:rPr lang="lv-LV" sz="2500" dirty="0"/>
              <a:t> </a:t>
            </a:r>
            <a:r>
              <a:rPr lang="lv-LV" sz="2500" dirty="0" err="1"/>
              <a:t>administration</a:t>
            </a:r>
            <a:r>
              <a:rPr lang="lv-LV" sz="2500" dirty="0"/>
              <a:t> </a:t>
            </a:r>
            <a:r>
              <a:rPr lang="lv-LV" sz="2500" dirty="0" err="1"/>
              <a:t>and</a:t>
            </a:r>
            <a:r>
              <a:rPr lang="lv-LV" sz="2500" dirty="0"/>
              <a:t> </a:t>
            </a:r>
            <a:r>
              <a:rPr lang="lv-LV" sz="2500" dirty="0" err="1"/>
              <a:t>law</a:t>
            </a:r>
            <a:r>
              <a:rPr lang="lv-LV" sz="2500" dirty="0"/>
              <a:t>)</a:t>
            </a:r>
          </a:p>
          <a:p>
            <a:pPr eaLnBrk="1" hangingPunct="1">
              <a:buFontTx/>
              <a:buNone/>
            </a:pPr>
            <a:r>
              <a:rPr lang="lv-LV" sz="2500" dirty="0"/>
              <a:t>2005-.... </a:t>
            </a:r>
            <a:r>
              <a:rPr lang="lv-LV" sz="2500" dirty="0" err="1"/>
              <a:t>Docent</a:t>
            </a:r>
            <a:r>
              <a:rPr lang="lv-LV" sz="2500" dirty="0"/>
              <a:t>, </a:t>
            </a:r>
            <a:r>
              <a:rPr lang="lv-LV" sz="2500" dirty="0" err="1"/>
              <a:t>University</a:t>
            </a:r>
            <a:r>
              <a:rPr lang="lv-LV" sz="2500" dirty="0"/>
              <a:t> </a:t>
            </a:r>
            <a:r>
              <a:rPr lang="lv-LV" sz="2500" dirty="0" err="1"/>
              <a:t>of</a:t>
            </a:r>
            <a:r>
              <a:rPr lang="lv-LV" sz="2500" dirty="0"/>
              <a:t> </a:t>
            </a:r>
            <a:r>
              <a:rPr lang="lv-LV" sz="2500" dirty="0" err="1"/>
              <a:t>Latvia</a:t>
            </a:r>
            <a:r>
              <a:rPr lang="lv-LV" sz="2500" dirty="0"/>
              <a:t>, </a:t>
            </a:r>
            <a:r>
              <a:rPr lang="lv-LV" sz="2500" dirty="0" err="1"/>
              <a:t>Faculty</a:t>
            </a:r>
            <a:r>
              <a:rPr lang="lv-LV" sz="2500" dirty="0"/>
              <a:t> </a:t>
            </a:r>
            <a:r>
              <a:rPr lang="lv-LV" sz="2500" dirty="0" err="1"/>
              <a:t>of</a:t>
            </a:r>
            <a:r>
              <a:rPr lang="lv-LV" sz="2500" dirty="0"/>
              <a:t> </a:t>
            </a:r>
            <a:r>
              <a:rPr lang="lv-LV" sz="2500" dirty="0" err="1"/>
              <a:t>Economics</a:t>
            </a:r>
            <a:r>
              <a:rPr lang="lv-LV" sz="2500" dirty="0"/>
              <a:t> </a:t>
            </a:r>
            <a:r>
              <a:rPr lang="lv-LV" sz="2500" dirty="0" err="1"/>
              <a:t>and</a:t>
            </a:r>
            <a:r>
              <a:rPr lang="lv-LV" sz="2500" dirty="0"/>
              <a:t> </a:t>
            </a:r>
            <a:r>
              <a:rPr lang="lv-LV" sz="2500" dirty="0" err="1"/>
              <a:t>Management</a:t>
            </a:r>
            <a:endParaRPr lang="lv-LV" sz="2500" dirty="0"/>
          </a:p>
          <a:p>
            <a:pPr eaLnBrk="1" hangingPunct="1">
              <a:buFontTx/>
              <a:buNone/>
            </a:pPr>
            <a:r>
              <a:rPr lang="lv-LV" sz="2500" dirty="0"/>
              <a:t>2008-2012 </a:t>
            </a:r>
            <a:r>
              <a:rPr lang="lv-LV" sz="2500" dirty="0" err="1"/>
              <a:t>Assignment</a:t>
            </a:r>
            <a:r>
              <a:rPr lang="lv-LV" sz="2500" dirty="0"/>
              <a:t> </a:t>
            </a:r>
            <a:r>
              <a:rPr lang="lv-LV" sz="2500" dirty="0" err="1"/>
              <a:t>manager</a:t>
            </a:r>
            <a:r>
              <a:rPr lang="lv-LV" sz="2500" dirty="0"/>
              <a:t> </a:t>
            </a:r>
            <a:r>
              <a:rPr lang="lv-LV" sz="2500" dirty="0" err="1"/>
              <a:t>Amrop</a:t>
            </a:r>
            <a:r>
              <a:rPr lang="lv-LV" sz="2500" dirty="0"/>
              <a:t> (</a:t>
            </a:r>
            <a:r>
              <a:rPr lang="lv-LV" sz="2500" dirty="0" err="1"/>
              <a:t>headhunting</a:t>
            </a:r>
            <a:r>
              <a:rPr lang="lv-LV" sz="2500" dirty="0"/>
              <a:t>)</a:t>
            </a:r>
          </a:p>
          <a:p>
            <a:pPr eaLnBrk="1" hangingPunct="1">
              <a:buNone/>
            </a:pPr>
            <a:r>
              <a:rPr lang="lv-LV" sz="2500" dirty="0"/>
              <a:t>2005 - 2011 </a:t>
            </a:r>
            <a:r>
              <a:rPr lang="lv-LV" sz="2500" dirty="0" err="1"/>
              <a:t>University</a:t>
            </a:r>
            <a:r>
              <a:rPr lang="lv-LV" sz="2500" dirty="0"/>
              <a:t> </a:t>
            </a:r>
            <a:r>
              <a:rPr lang="lv-LV" sz="2500" dirty="0" err="1"/>
              <a:t>of</a:t>
            </a:r>
            <a:r>
              <a:rPr lang="lv-LV" sz="2500" dirty="0"/>
              <a:t> </a:t>
            </a:r>
            <a:r>
              <a:rPr lang="lv-LV" sz="2500" dirty="0" err="1"/>
              <a:t>Latvia</a:t>
            </a:r>
            <a:r>
              <a:rPr lang="lv-LV" sz="2500" dirty="0"/>
              <a:t>, </a:t>
            </a:r>
            <a:r>
              <a:rPr lang="lv-LV" sz="2500" dirty="0" err="1"/>
              <a:t>PhD</a:t>
            </a:r>
            <a:r>
              <a:rPr lang="lv-LV" sz="2500" dirty="0"/>
              <a:t> </a:t>
            </a:r>
            <a:r>
              <a:rPr lang="lv-LV" sz="2500" dirty="0" err="1"/>
              <a:t>in</a:t>
            </a:r>
            <a:r>
              <a:rPr lang="lv-LV" sz="2500" dirty="0"/>
              <a:t> </a:t>
            </a:r>
            <a:r>
              <a:rPr lang="lv-LV" sz="2500" dirty="0" err="1"/>
              <a:t>entrepreneurship</a:t>
            </a:r>
            <a:r>
              <a:rPr lang="lv-LV" sz="2500" dirty="0"/>
              <a:t> </a:t>
            </a:r>
            <a:endParaRPr lang="en-US" sz="2500" dirty="0"/>
          </a:p>
          <a:p>
            <a:pPr eaLnBrk="1" hangingPunct="1">
              <a:buNone/>
            </a:pPr>
            <a:r>
              <a:rPr lang="en-US" sz="2500" dirty="0"/>
              <a:t>Taught subjects: history of economics, international economics, organizational behavior, theory of organization. </a:t>
            </a:r>
            <a:endParaRPr lang="lv-LV" sz="2500" dirty="0"/>
          </a:p>
          <a:p>
            <a:pPr eaLnBrk="1" hangingPunct="1">
              <a:buFontTx/>
              <a:buNone/>
            </a:pPr>
            <a:endParaRPr lang="lv-LV" sz="2500" dirty="0"/>
          </a:p>
        </p:txBody>
      </p:sp>
    </p:spTree>
    <p:extLst>
      <p:ext uri="{BB962C8B-B14F-4D97-AF65-F5344CB8AC3E}">
        <p14:creationId xmlns:p14="http://schemas.microsoft.com/office/powerpoint/2010/main" val="32836777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Civic engagement in Latvia – norms do not comply to reaality: </a:t>
            </a:r>
            <a:endParaRPr lang="en-GB" dirty="0"/>
          </a:p>
        </p:txBody>
      </p:sp>
      <p:sp>
        <p:nvSpPr>
          <p:cNvPr id="3" name="Content Placeholder 2"/>
          <p:cNvSpPr>
            <a:spLocks noGrp="1"/>
          </p:cNvSpPr>
          <p:nvPr>
            <p:ph idx="1"/>
          </p:nvPr>
        </p:nvSpPr>
        <p:spPr/>
        <p:txBody>
          <a:bodyPr/>
          <a:lstStyle/>
          <a:p>
            <a:r>
              <a:rPr lang="en-US" dirty="0"/>
              <a:t>76.7% of </a:t>
            </a:r>
            <a:r>
              <a:rPr lang="en-US" dirty="0" smtClean="0"/>
              <a:t>respondents</a:t>
            </a:r>
            <a:r>
              <a:rPr lang="lv-LV" dirty="0" smtClean="0"/>
              <a:t> in Latvia stated that it is important or very important to vote in elections. </a:t>
            </a:r>
          </a:p>
          <a:p>
            <a:r>
              <a:rPr lang="en-US" dirty="0"/>
              <a:t>voters turnout in the last parliamentary elections </a:t>
            </a:r>
            <a:r>
              <a:rPr lang="lv-LV" dirty="0" smtClean="0"/>
              <a:t>–</a:t>
            </a:r>
          </a:p>
          <a:p>
            <a:pPr marL="0" indent="0">
              <a:buNone/>
            </a:pPr>
            <a:r>
              <a:rPr lang="en-US" dirty="0" smtClean="0"/>
              <a:t>60.9</a:t>
            </a:r>
            <a:r>
              <a:rPr lang="en-US" dirty="0"/>
              <a:t>% (2006), 63.1% (2010), 59.4% (2011), </a:t>
            </a:r>
            <a:endParaRPr lang="lv-LV" dirty="0" smtClean="0"/>
          </a:p>
          <a:p>
            <a:pPr marL="0" indent="0">
              <a:buNone/>
            </a:pPr>
            <a:r>
              <a:rPr lang="en-US" dirty="0" smtClean="0"/>
              <a:t>and </a:t>
            </a:r>
            <a:r>
              <a:rPr lang="en-US" dirty="0"/>
              <a:t>even lower in local elections </a:t>
            </a:r>
            <a:r>
              <a:rPr lang="lv-LV" dirty="0" smtClean="0"/>
              <a:t> - </a:t>
            </a:r>
          </a:p>
          <a:p>
            <a:pPr marL="0" indent="0">
              <a:buNone/>
            </a:pPr>
            <a:r>
              <a:rPr lang="en-US" dirty="0" smtClean="0"/>
              <a:t>52.8</a:t>
            </a:r>
            <a:r>
              <a:rPr lang="en-US" dirty="0"/>
              <a:t>% (2005), 53.8% (2009), 46.0% (2013). </a:t>
            </a:r>
            <a:endParaRPr lang="en-GB" dirty="0"/>
          </a:p>
        </p:txBody>
      </p:sp>
      <p:sp>
        <p:nvSpPr>
          <p:cNvPr id="4" name="Rectangle 3"/>
          <p:cNvSpPr/>
          <p:nvPr/>
        </p:nvSpPr>
        <p:spPr>
          <a:xfrm>
            <a:off x="1111751"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1153745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Mistrust in formal institutions: </a:t>
            </a:r>
            <a:endParaRPr lang="en-GB" dirty="0"/>
          </a:p>
        </p:txBody>
      </p:sp>
      <p:sp>
        <p:nvSpPr>
          <p:cNvPr id="3" name="Content Placeholder 2"/>
          <p:cNvSpPr>
            <a:spLocks noGrp="1"/>
          </p:cNvSpPr>
          <p:nvPr>
            <p:ph idx="1"/>
          </p:nvPr>
        </p:nvSpPr>
        <p:spPr/>
        <p:txBody>
          <a:bodyPr/>
          <a:lstStyle/>
          <a:p>
            <a:pPr marL="0" indent="0">
              <a:buNone/>
            </a:pPr>
            <a:r>
              <a:rPr lang="en-US" dirty="0"/>
              <a:t>Only 15.4% </a:t>
            </a:r>
            <a:r>
              <a:rPr lang="en-US" dirty="0" smtClean="0"/>
              <a:t>agree</a:t>
            </a:r>
            <a:r>
              <a:rPr lang="lv-LV" dirty="0" smtClean="0"/>
              <a:t> with the statement:  «</a:t>
            </a:r>
            <a:r>
              <a:rPr lang="en-US" i="1" dirty="0" smtClean="0"/>
              <a:t>The </a:t>
            </a:r>
            <a:r>
              <a:rPr lang="en-US" i="1" dirty="0"/>
              <a:t>present Latvian tax system is fair regarding me and my </a:t>
            </a:r>
            <a:r>
              <a:rPr lang="en-US" i="1" dirty="0" smtClean="0"/>
              <a:t>family</a:t>
            </a:r>
            <a:r>
              <a:rPr lang="lv-LV" i="1" dirty="0" smtClean="0"/>
              <a:t>»</a:t>
            </a:r>
          </a:p>
          <a:p>
            <a:pPr marL="0" indent="0">
              <a:buNone/>
            </a:pPr>
            <a:r>
              <a:rPr lang="lv-LV" dirty="0" smtClean="0"/>
              <a:t>77 % completey disagree or rather disagree with the sattemet </a:t>
            </a:r>
            <a:r>
              <a:rPr lang="lv-LV" i="1" dirty="0" smtClean="0"/>
              <a:t>«</a:t>
            </a:r>
            <a:r>
              <a:rPr lang="en-US" i="1" dirty="0" smtClean="0"/>
              <a:t>In </a:t>
            </a:r>
            <a:r>
              <a:rPr lang="en-US" i="1" dirty="0"/>
              <a:t>general, the collected taxes are correctly allocated in </a:t>
            </a:r>
            <a:r>
              <a:rPr lang="en-US" i="1" dirty="0" smtClean="0"/>
              <a:t>Latvia</a:t>
            </a:r>
            <a:r>
              <a:rPr lang="lv-LV" i="1" dirty="0" smtClean="0"/>
              <a:t>»</a:t>
            </a:r>
          </a:p>
          <a:p>
            <a:pPr marL="0" indent="0">
              <a:buNone/>
            </a:pPr>
            <a:endParaRPr lang="lv-LV" i="1" dirty="0"/>
          </a:p>
          <a:p>
            <a:pPr marL="0" indent="0">
              <a:buNone/>
            </a:pPr>
            <a:r>
              <a:rPr lang="lv-LV" dirty="0" smtClean="0"/>
              <a:t>F</a:t>
            </a:r>
            <a:r>
              <a:rPr lang="en-US" dirty="0" err="1" smtClean="0"/>
              <a:t>eeling</a:t>
            </a:r>
            <a:r>
              <a:rPr lang="en-US" dirty="0" smtClean="0"/>
              <a:t> </a:t>
            </a:r>
            <a:r>
              <a:rPr lang="en-US" dirty="0"/>
              <a:t>of inability to influence formal institutions </a:t>
            </a:r>
            <a:r>
              <a:rPr lang="lv-LV" dirty="0" smtClean="0"/>
              <a:t>- </a:t>
            </a:r>
            <a:r>
              <a:rPr lang="en-US" dirty="0"/>
              <a:t>29.6% from respondents indicate “rather little” personal ability to influence local government’s decisions of their life, neighborhood, - 58.1% “very little” </a:t>
            </a:r>
            <a:endParaRPr lang="en-GB" i="1" dirty="0"/>
          </a:p>
        </p:txBody>
      </p:sp>
      <p:sp>
        <p:nvSpPr>
          <p:cNvPr id="4" name="Rectangle 3"/>
          <p:cNvSpPr/>
          <p:nvPr/>
        </p:nvSpPr>
        <p:spPr>
          <a:xfrm>
            <a:off x="675915"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399365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92314" y="620714"/>
            <a:ext cx="8218487" cy="649287"/>
          </a:xfrm>
        </p:spPr>
        <p:txBody>
          <a:bodyPr>
            <a:normAutofit/>
          </a:bodyPr>
          <a:lstStyle/>
          <a:p>
            <a:pPr eaLnBrk="1" hangingPunct="1"/>
            <a:r>
              <a:rPr lang="lv-LV" sz="4000" dirty="0" err="1"/>
              <a:t>Some</a:t>
            </a:r>
            <a:r>
              <a:rPr lang="lv-LV" sz="4000" dirty="0"/>
              <a:t> </a:t>
            </a:r>
            <a:r>
              <a:rPr lang="lv-LV" sz="4000" dirty="0" err="1"/>
              <a:t>publications</a:t>
            </a:r>
            <a:r>
              <a:rPr lang="lv-LV" sz="4000" dirty="0"/>
              <a:t> </a:t>
            </a:r>
            <a:r>
              <a:rPr lang="lv-LV" sz="4000" dirty="0" err="1"/>
              <a:t>and</a:t>
            </a:r>
            <a:r>
              <a:rPr lang="lv-LV" sz="4000" dirty="0"/>
              <a:t> </a:t>
            </a:r>
            <a:r>
              <a:rPr lang="lv-LV" sz="4000" dirty="0" err="1"/>
              <a:t>research</a:t>
            </a:r>
            <a:r>
              <a:rPr lang="lv-LV" sz="4000" dirty="0"/>
              <a:t> </a:t>
            </a:r>
            <a:r>
              <a:rPr lang="lv-LV" sz="4000" dirty="0" err="1"/>
              <a:t>fields</a:t>
            </a:r>
            <a:endParaRPr lang="en-US" sz="4000" dirty="0"/>
          </a:p>
        </p:txBody>
      </p:sp>
      <p:sp>
        <p:nvSpPr>
          <p:cNvPr id="4099" name="Rectangle 3"/>
          <p:cNvSpPr>
            <a:spLocks noGrp="1" noChangeArrowheads="1"/>
          </p:cNvSpPr>
          <p:nvPr>
            <p:ph type="body" idx="1"/>
          </p:nvPr>
        </p:nvSpPr>
        <p:spPr>
          <a:xfrm>
            <a:off x="1992313" y="1484314"/>
            <a:ext cx="8229600" cy="5373687"/>
          </a:xfrm>
        </p:spPr>
        <p:txBody>
          <a:bodyPr/>
          <a:lstStyle/>
          <a:p>
            <a:pPr eaLnBrk="1" hangingPunct="1">
              <a:lnSpc>
                <a:spcPct val="80000"/>
              </a:lnSpc>
            </a:pPr>
            <a:r>
              <a:rPr lang="de-DE" sz="1400" i="1" dirty="0"/>
              <a:t>„Vergleich der Geschäftskulturen in Lettland und Deutschland. Aspekte der Zusammenarbeit“</a:t>
            </a:r>
            <a:r>
              <a:rPr lang="de-DE" sz="1400" dirty="0"/>
              <a:t> in Müller S., Management Guide LETTLAND, </a:t>
            </a:r>
            <a:br>
              <a:rPr lang="de-DE" sz="1400" dirty="0"/>
            </a:br>
            <a:r>
              <a:rPr lang="de-DE" sz="1400" dirty="0"/>
              <a:t>Cross-Culture Publishing Frankfurt/Main., 2006, 125.-137. lpp.</a:t>
            </a:r>
            <a:endParaRPr lang="en-US" sz="1400" i="1" dirty="0"/>
          </a:p>
          <a:p>
            <a:pPr eaLnBrk="1" hangingPunct="1">
              <a:lnSpc>
                <a:spcPct val="80000"/>
              </a:lnSpc>
            </a:pPr>
            <a:r>
              <a:rPr lang="en-US" sz="1400" i="1" dirty="0"/>
              <a:t>“Social Capital as an important factor for synergy creation in organizations” </a:t>
            </a:r>
            <a:r>
              <a:rPr lang="en-US" sz="1400" dirty="0"/>
              <a:t>(</a:t>
            </a:r>
            <a:r>
              <a:rPr lang="en-US" sz="1400" dirty="0" err="1"/>
              <a:t>līdzautors</a:t>
            </a:r>
            <a:r>
              <a:rPr lang="en-US" sz="1400" dirty="0"/>
              <a:t>: </a:t>
            </a:r>
            <a:r>
              <a:rPr lang="lv-LV" sz="1400" dirty="0"/>
              <a:t>Dr. </a:t>
            </a:r>
            <a:r>
              <a:rPr lang="lv-LV" sz="1400" dirty="0" err="1"/>
              <a:t>oec</a:t>
            </a:r>
            <a:r>
              <a:rPr lang="lv-LV" sz="1400" dirty="0"/>
              <a:t>., profesore Ērika </a:t>
            </a:r>
            <a:r>
              <a:rPr lang="lv-LV" sz="1400" dirty="0" err="1"/>
              <a:t>Šumilo</a:t>
            </a:r>
            <a:r>
              <a:rPr lang="lv-LV" sz="1400" dirty="0"/>
              <a:t>)</a:t>
            </a:r>
            <a:r>
              <a:rPr lang="en-GB" sz="1400" dirty="0"/>
              <a:t> in Turk, K., </a:t>
            </a:r>
            <a:r>
              <a:rPr lang="en-GB" sz="1400" dirty="0" err="1"/>
              <a:t>Vadi</a:t>
            </a:r>
            <a:r>
              <a:rPr lang="en-GB" sz="1400" dirty="0"/>
              <a:t>, M., </a:t>
            </a:r>
            <a:r>
              <a:rPr lang="en-GB" sz="1400" dirty="0" err="1"/>
              <a:t>Aidla</a:t>
            </a:r>
            <a:r>
              <a:rPr lang="en-GB" sz="1400" dirty="0"/>
              <a:t>, </a:t>
            </a:r>
            <a:r>
              <a:rPr lang="en-GB" sz="1400" dirty="0" err="1"/>
              <a:t>A.:Management</a:t>
            </a:r>
            <a:r>
              <a:rPr lang="en-GB" sz="1400" dirty="0"/>
              <a:t> Theory and Practice: Synergy in Organizations, Tartu University Press, 2007, 70.-83. </a:t>
            </a:r>
            <a:r>
              <a:rPr lang="en-GB" sz="1400" dirty="0" err="1"/>
              <a:t>lpp</a:t>
            </a:r>
            <a:r>
              <a:rPr lang="en-GB" sz="1400" dirty="0"/>
              <a:t>.</a:t>
            </a:r>
            <a:endParaRPr lang="en-GB" sz="1400" i="1" dirty="0"/>
          </a:p>
          <a:p>
            <a:pPr eaLnBrk="1" hangingPunct="1">
              <a:lnSpc>
                <a:spcPct val="80000"/>
              </a:lnSpc>
            </a:pPr>
            <a:r>
              <a:rPr lang="en-GB" sz="1400" i="1" dirty="0"/>
              <a:t>“Trends and priorities in the development of the Latvian banking services in the context of emerging knowledge-based economy: case of e-banking” </a:t>
            </a:r>
            <a:r>
              <a:rPr lang="en-US" sz="1400" dirty="0"/>
              <a:t>(</a:t>
            </a:r>
            <a:r>
              <a:rPr lang="en-US" sz="1400" dirty="0" err="1"/>
              <a:t>līdzautori</a:t>
            </a:r>
            <a:r>
              <a:rPr lang="en-US" sz="1400" dirty="0"/>
              <a:t>: </a:t>
            </a:r>
            <a:r>
              <a:rPr lang="en-US" sz="1400" dirty="0" err="1"/>
              <a:t>Valters</a:t>
            </a:r>
            <a:r>
              <a:rPr lang="en-US" sz="1400" dirty="0"/>
              <a:t> </a:t>
            </a:r>
            <a:r>
              <a:rPr lang="en-US" sz="1400" dirty="0" err="1"/>
              <a:t>Kaže</a:t>
            </a:r>
            <a:r>
              <a:rPr lang="en-US" sz="1400" dirty="0"/>
              <a:t>, </a:t>
            </a:r>
            <a:r>
              <a:rPr lang="lv-LV" sz="1400" dirty="0"/>
              <a:t>Dr. </a:t>
            </a:r>
            <a:r>
              <a:rPr lang="lv-LV" sz="1400" dirty="0" err="1"/>
              <a:t>oec</a:t>
            </a:r>
            <a:r>
              <a:rPr lang="lv-LV" sz="1400" dirty="0"/>
              <a:t>., profesore Ērika </a:t>
            </a:r>
            <a:r>
              <a:rPr lang="lv-LV" sz="1400" dirty="0" err="1"/>
              <a:t>Šumilo</a:t>
            </a:r>
            <a:r>
              <a:rPr lang="lv-LV" sz="1400" dirty="0"/>
              <a:t>, Dr. </a:t>
            </a:r>
            <a:r>
              <a:rPr lang="lv-LV" sz="1400" dirty="0" err="1"/>
              <a:t>oec</a:t>
            </a:r>
            <a:r>
              <a:rPr lang="lv-LV" sz="1400" dirty="0"/>
              <a:t>., profesors Roberts </a:t>
            </a:r>
            <a:r>
              <a:rPr lang="lv-LV" sz="1400" dirty="0" err="1"/>
              <a:t>Škapars</a:t>
            </a:r>
            <a:r>
              <a:rPr lang="lv-LV" sz="1400" dirty="0"/>
              <a:t>) </a:t>
            </a:r>
            <a:r>
              <a:rPr lang="lv-LV" sz="1400" dirty="0" err="1"/>
              <a:t>in</a:t>
            </a:r>
            <a:r>
              <a:rPr lang="lv-LV" sz="1400" dirty="0"/>
              <a:t> TRAMES, </a:t>
            </a:r>
            <a:r>
              <a:rPr lang="lv-LV" sz="1400" dirty="0" err="1"/>
              <a:t>Journal</a:t>
            </a:r>
            <a:r>
              <a:rPr lang="lv-LV" sz="1400" dirty="0"/>
              <a:t> </a:t>
            </a:r>
            <a:r>
              <a:rPr lang="lv-LV" sz="1400" dirty="0" err="1"/>
              <a:t>of</a:t>
            </a:r>
            <a:r>
              <a:rPr lang="lv-LV" sz="1400" dirty="0"/>
              <a:t> </a:t>
            </a:r>
            <a:r>
              <a:rPr lang="lv-LV" sz="1400" dirty="0" err="1"/>
              <a:t>the</a:t>
            </a:r>
            <a:r>
              <a:rPr lang="lv-LV" sz="1400" dirty="0"/>
              <a:t> </a:t>
            </a:r>
            <a:r>
              <a:rPr lang="lv-LV" sz="1400" dirty="0" err="1"/>
              <a:t>Humanities</a:t>
            </a:r>
            <a:r>
              <a:rPr lang="lv-LV" sz="1400" dirty="0"/>
              <a:t> </a:t>
            </a:r>
            <a:r>
              <a:rPr lang="lv-LV" sz="1400" dirty="0" err="1"/>
              <a:t>and</a:t>
            </a:r>
            <a:r>
              <a:rPr lang="lv-LV" sz="1400" dirty="0"/>
              <a:t> </a:t>
            </a:r>
            <a:r>
              <a:rPr lang="lv-LV" sz="1400" dirty="0" err="1"/>
              <a:t>Social</a:t>
            </a:r>
            <a:r>
              <a:rPr lang="lv-LV" sz="1400" dirty="0"/>
              <a:t> </a:t>
            </a:r>
            <a:r>
              <a:rPr lang="lv-LV" sz="1400" dirty="0" err="1"/>
              <a:t>Scieneces</a:t>
            </a:r>
            <a:r>
              <a:rPr lang="lv-LV" sz="1400" dirty="0"/>
              <a:t>, </a:t>
            </a:r>
            <a:r>
              <a:rPr lang="lv-LV" sz="1400" dirty="0" err="1"/>
              <a:t>Special</a:t>
            </a:r>
            <a:r>
              <a:rPr lang="lv-LV" sz="1400" dirty="0"/>
              <a:t> </a:t>
            </a:r>
            <a:r>
              <a:rPr lang="lv-LV" sz="1400" dirty="0" err="1"/>
              <a:t>issue</a:t>
            </a:r>
            <a:r>
              <a:rPr lang="lv-LV" sz="1400" dirty="0"/>
              <a:t> „</a:t>
            </a:r>
            <a:r>
              <a:rPr lang="lv-LV" sz="1400" dirty="0" err="1"/>
              <a:t>Dynamics</a:t>
            </a:r>
            <a:r>
              <a:rPr lang="lv-LV" sz="1400" dirty="0"/>
              <a:t> </a:t>
            </a:r>
            <a:r>
              <a:rPr lang="lv-LV" sz="1400" dirty="0" err="1"/>
              <a:t>around</a:t>
            </a:r>
            <a:r>
              <a:rPr lang="lv-LV" sz="1400" dirty="0"/>
              <a:t> </a:t>
            </a:r>
            <a:r>
              <a:rPr lang="lv-LV" sz="1400" dirty="0" err="1"/>
              <a:t>and</a:t>
            </a:r>
            <a:r>
              <a:rPr lang="lv-LV" sz="1400" dirty="0"/>
              <a:t> </a:t>
            </a:r>
            <a:r>
              <a:rPr lang="lv-LV" sz="1400" dirty="0" err="1"/>
              <a:t>within</a:t>
            </a:r>
            <a:r>
              <a:rPr lang="lv-LV" sz="1400" dirty="0"/>
              <a:t> </a:t>
            </a:r>
            <a:r>
              <a:rPr lang="lv-LV" sz="1400" dirty="0" err="1"/>
              <a:t>organizations</a:t>
            </a:r>
            <a:r>
              <a:rPr lang="lv-LV" sz="1400" dirty="0"/>
              <a:t>”, </a:t>
            </a:r>
            <a:r>
              <a:rPr lang="lv-LV" sz="1400" dirty="0" err="1"/>
              <a:t>Vol</a:t>
            </a:r>
            <a:r>
              <a:rPr lang="lv-LV" sz="1400" dirty="0"/>
              <a:t>. 11, No. 2, 2007, lpp. 173-189. </a:t>
            </a:r>
            <a:endParaRPr lang="lv-LV" sz="1400" i="1" dirty="0"/>
          </a:p>
          <a:p>
            <a:pPr eaLnBrk="1" hangingPunct="1">
              <a:lnSpc>
                <a:spcPct val="80000"/>
              </a:lnSpc>
            </a:pPr>
            <a:r>
              <a:rPr lang="en-US" sz="1400" i="1" dirty="0"/>
              <a:t>“The construction of national identity among minorities and its manifestations in organizations: the case of Latvia</a:t>
            </a:r>
            <a:r>
              <a:rPr lang="en-GB" sz="1400" dirty="0"/>
              <a:t>” (co-author: Dr. </a:t>
            </a:r>
            <a:r>
              <a:rPr lang="en-GB" sz="1400" dirty="0" err="1"/>
              <a:t>Rebeka</a:t>
            </a:r>
            <a:r>
              <a:rPr lang="en-GB" sz="1400" dirty="0"/>
              <a:t> </a:t>
            </a:r>
            <a:r>
              <a:rPr lang="en-GB" sz="1400" dirty="0" err="1"/>
              <a:t>Vedina</a:t>
            </a:r>
            <a:r>
              <a:rPr lang="en-GB" sz="1400" dirty="0"/>
              <a:t>) Baltic Journal of Management, 4(1), 2009., pp. 94-105.</a:t>
            </a:r>
            <a:endParaRPr lang="lv-LV" sz="1400" dirty="0"/>
          </a:p>
          <a:p>
            <a:pPr eaLnBrk="1" hangingPunct="1">
              <a:lnSpc>
                <a:spcPct val="80000"/>
              </a:lnSpc>
            </a:pPr>
            <a:r>
              <a:rPr lang="lv-LV" sz="1400" dirty="0"/>
              <a:t>“</a:t>
            </a:r>
            <a:r>
              <a:rPr lang="lv-LV" sz="1400" dirty="0" err="1"/>
              <a:t>Capacities</a:t>
            </a:r>
            <a:r>
              <a:rPr lang="lv-LV" sz="1400" dirty="0"/>
              <a:t> </a:t>
            </a:r>
            <a:r>
              <a:rPr lang="lv-LV" sz="1400" dirty="0" err="1"/>
              <a:t>and</a:t>
            </a:r>
            <a:r>
              <a:rPr lang="lv-LV" sz="1400" dirty="0"/>
              <a:t> </a:t>
            </a:r>
            <a:r>
              <a:rPr lang="lv-LV" sz="1400" dirty="0" err="1"/>
              <a:t>competencies</a:t>
            </a:r>
            <a:r>
              <a:rPr lang="lv-LV" sz="1400" dirty="0"/>
              <a:t> </a:t>
            </a:r>
            <a:r>
              <a:rPr lang="lv-LV" sz="1400" dirty="0" err="1"/>
              <a:t>as</a:t>
            </a:r>
            <a:r>
              <a:rPr lang="lv-LV" sz="1400" dirty="0"/>
              <a:t> </a:t>
            </a:r>
            <a:r>
              <a:rPr lang="lv-LV" sz="1400" dirty="0" err="1"/>
              <a:t>sources</a:t>
            </a:r>
            <a:r>
              <a:rPr lang="lv-LV" sz="1400" dirty="0"/>
              <a:t> </a:t>
            </a:r>
            <a:r>
              <a:rPr lang="lv-LV" sz="1400" dirty="0" err="1"/>
              <a:t>of</a:t>
            </a:r>
            <a:r>
              <a:rPr lang="lv-LV" sz="1400" dirty="0"/>
              <a:t> </a:t>
            </a:r>
            <a:r>
              <a:rPr lang="lv-LV" sz="1400" dirty="0" err="1"/>
              <a:t>competitive</a:t>
            </a:r>
            <a:r>
              <a:rPr lang="lv-LV" sz="1400" dirty="0"/>
              <a:t> </a:t>
            </a:r>
            <a:r>
              <a:rPr lang="lv-LV" sz="1400" dirty="0" err="1"/>
              <a:t>advantage</a:t>
            </a:r>
            <a:r>
              <a:rPr lang="lv-LV" sz="1400" dirty="0"/>
              <a:t>: </a:t>
            </a:r>
            <a:r>
              <a:rPr lang="lv-LV" sz="1400" dirty="0" err="1"/>
              <a:t>The</a:t>
            </a:r>
            <a:r>
              <a:rPr lang="lv-LV" sz="1400" dirty="0"/>
              <a:t> </a:t>
            </a:r>
            <a:r>
              <a:rPr lang="lv-LV" sz="1400" dirty="0" err="1"/>
              <a:t>case</a:t>
            </a:r>
            <a:r>
              <a:rPr lang="lv-LV" sz="1400" dirty="0"/>
              <a:t> </a:t>
            </a:r>
            <a:r>
              <a:rPr lang="lv-LV" sz="1400" dirty="0" err="1"/>
              <a:t>study</a:t>
            </a:r>
            <a:r>
              <a:rPr lang="lv-LV" sz="1400" dirty="0"/>
              <a:t> </a:t>
            </a:r>
            <a:r>
              <a:rPr lang="lv-LV" sz="1400" dirty="0" err="1"/>
              <a:t>of</a:t>
            </a:r>
            <a:r>
              <a:rPr lang="lv-LV" sz="1400" dirty="0"/>
              <a:t> </a:t>
            </a:r>
            <a:r>
              <a:rPr lang="lv-LV" sz="1400" dirty="0" err="1"/>
              <a:t>Latvian</a:t>
            </a:r>
            <a:r>
              <a:rPr lang="lv-LV" sz="1400" dirty="0"/>
              <a:t> </a:t>
            </a:r>
            <a:r>
              <a:rPr lang="lv-LV" sz="1400" dirty="0" err="1"/>
              <a:t>Hotels</a:t>
            </a:r>
            <a:r>
              <a:rPr lang="lv-LV" sz="1400" dirty="0"/>
              <a:t>”</a:t>
            </a:r>
            <a:r>
              <a:rPr lang="en-GB" sz="1400" dirty="0"/>
              <a:t> (co-author: Dr. </a:t>
            </a:r>
            <a:r>
              <a:rPr lang="en-GB" sz="1400" dirty="0" err="1"/>
              <a:t>Rebeka</a:t>
            </a:r>
            <a:r>
              <a:rPr lang="en-GB" sz="1400" dirty="0"/>
              <a:t> </a:t>
            </a:r>
            <a:r>
              <a:rPr lang="en-GB" sz="1400" dirty="0" err="1"/>
              <a:t>Vedina</a:t>
            </a:r>
            <a:r>
              <a:rPr lang="en-GB" sz="1400" dirty="0"/>
              <a:t>)</a:t>
            </a:r>
            <a:r>
              <a:rPr lang="lv-LV" sz="1400" dirty="0"/>
              <a:t> Review of International Comparative Management, 12(2), 2011, pp.301-318. </a:t>
            </a:r>
            <a:r>
              <a:rPr lang="en-GB" sz="1400" dirty="0"/>
              <a:t> </a:t>
            </a:r>
            <a:endParaRPr lang="en-GB" sz="1400" dirty="0" smtClean="0"/>
          </a:p>
          <a:p>
            <a:r>
              <a:rPr lang="en-US" sz="1400" dirty="0"/>
              <a:t>“</a:t>
            </a:r>
            <a:r>
              <a:rPr lang="en-US" sz="1400" i="1" dirty="0"/>
              <a:t>Innovation capabilities in tourism and food production SMEs in the Baltic Sea Region” </a:t>
            </a:r>
            <a:r>
              <a:rPr lang="en-US" sz="1400" dirty="0"/>
              <a:t>(co-authors: Per Lind, </a:t>
            </a:r>
            <a:r>
              <a:rPr lang="en-US" sz="1400" dirty="0" err="1"/>
              <a:t>Tatjana</a:t>
            </a:r>
            <a:r>
              <a:rPr lang="en-US" sz="1400" dirty="0"/>
              <a:t> </a:t>
            </a:r>
            <a:r>
              <a:rPr lang="en-US" sz="1400" dirty="0" err="1"/>
              <a:t>Simonova</a:t>
            </a:r>
            <a:r>
              <a:rPr lang="en-US" sz="1400" dirty="0"/>
              <a:t>, </a:t>
            </a:r>
            <a:r>
              <a:rPr lang="en-US" sz="1400" dirty="0" err="1"/>
              <a:t>Aivars</a:t>
            </a:r>
            <a:r>
              <a:rPr lang="en-US" sz="1400" dirty="0"/>
              <a:t> </a:t>
            </a:r>
            <a:r>
              <a:rPr lang="en-US" sz="1400" dirty="0" err="1"/>
              <a:t>Timofejevs</a:t>
            </a:r>
            <a:r>
              <a:rPr lang="en-US" sz="1400" dirty="0"/>
              <a:t>, </a:t>
            </a:r>
            <a:r>
              <a:rPr lang="en-US" sz="1400" dirty="0" err="1"/>
              <a:t>Rebekka</a:t>
            </a:r>
            <a:r>
              <a:rPr lang="en-US" sz="1400" dirty="0"/>
              <a:t> </a:t>
            </a:r>
            <a:r>
              <a:rPr lang="en-US" sz="1400" dirty="0" err="1"/>
              <a:t>Vedina</a:t>
            </a:r>
            <a:r>
              <a:rPr lang="en-US" sz="1400" dirty="0"/>
              <a:t>, </a:t>
            </a:r>
            <a:r>
              <a:rPr lang="en-US" sz="1400" dirty="0" err="1"/>
              <a:t>Piotr</a:t>
            </a:r>
            <a:r>
              <a:rPr lang="en-US" sz="1400" dirty="0"/>
              <a:t> </a:t>
            </a:r>
            <a:r>
              <a:rPr lang="en-US" sz="1400" dirty="0" err="1"/>
              <a:t>Wrobel</a:t>
            </a:r>
            <a:r>
              <a:rPr lang="en-US" sz="1400" dirty="0"/>
              <a:t>) International Journal of Knowledge Management Studies, Vol. 4, No. 4, 2011, pp. 336-358</a:t>
            </a:r>
            <a:r>
              <a:rPr lang="en-US" sz="1400" dirty="0" smtClean="0"/>
              <a:t>.</a:t>
            </a:r>
            <a:endParaRPr lang="en-GB" sz="1400" dirty="0"/>
          </a:p>
          <a:p>
            <a:r>
              <a:rPr lang="en-US" sz="1400" i="1" dirty="0"/>
              <a:t>“Innovation capabilities in small catching-up economies: Evidence from food manufacturing and tourism sector” </a:t>
            </a:r>
            <a:r>
              <a:rPr lang="en-US" sz="1400" dirty="0"/>
              <a:t>(co-author: Dr. </a:t>
            </a:r>
            <a:r>
              <a:rPr lang="en-US" sz="1400" dirty="0" err="1"/>
              <a:t>Rebeka</a:t>
            </a:r>
            <a:r>
              <a:rPr lang="en-US" sz="1400" dirty="0"/>
              <a:t> </a:t>
            </a:r>
            <a:r>
              <a:rPr lang="en-US" sz="1400" dirty="0" err="1"/>
              <a:t>Vedina</a:t>
            </a:r>
            <a:r>
              <a:rPr lang="en-US" sz="1400" dirty="0"/>
              <a:t>), in </a:t>
            </a:r>
            <a:r>
              <a:rPr lang="en-US" sz="1400" dirty="0" err="1"/>
              <a:t>Carayannis</a:t>
            </a:r>
            <a:r>
              <a:rPr lang="en-US" sz="1400" dirty="0"/>
              <a:t>, G., </a:t>
            </a:r>
            <a:r>
              <a:rPr lang="en-US" sz="1400" dirty="0" err="1"/>
              <a:t>Varblane</a:t>
            </a:r>
            <a:r>
              <a:rPr lang="en-US" sz="1400" dirty="0"/>
              <a:t>, U. and </a:t>
            </a:r>
            <a:r>
              <a:rPr lang="en-US" sz="1400" dirty="0" err="1"/>
              <a:t>Roolaht</a:t>
            </a:r>
            <a:r>
              <a:rPr lang="en-US" sz="1400" dirty="0"/>
              <a:t>, T. (Eds.): Innovation Systems in Small Catching-Up Economies, Springer Publishing, New York, NY, 2012, pp. 215-234.</a:t>
            </a:r>
            <a:endParaRPr lang="en-GB" sz="1400" dirty="0"/>
          </a:p>
          <a:p>
            <a:pPr marL="0" indent="0">
              <a:buNone/>
            </a:pPr>
            <a:endParaRPr lang="en-GB" sz="1400" dirty="0"/>
          </a:p>
          <a:p>
            <a:pPr eaLnBrk="1" hangingPunct="1">
              <a:lnSpc>
                <a:spcPct val="80000"/>
              </a:lnSpc>
            </a:pPr>
            <a:endParaRPr lang="en-US" sz="1400" dirty="0"/>
          </a:p>
          <a:p>
            <a:pPr eaLnBrk="1" hangingPunct="1">
              <a:lnSpc>
                <a:spcPct val="80000"/>
              </a:lnSpc>
              <a:buFont typeface="Wingdings" pitchFamily="2" charset="2"/>
              <a:buNone/>
            </a:pPr>
            <a:endParaRPr lang="en-US" sz="1600" dirty="0"/>
          </a:p>
        </p:txBody>
      </p:sp>
    </p:spTree>
    <p:extLst>
      <p:ext uri="{BB962C8B-B14F-4D97-AF65-F5344CB8AC3E}">
        <p14:creationId xmlns:p14="http://schemas.microsoft.com/office/powerpoint/2010/main" val="989249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problems defining social capital:</a:t>
            </a:r>
            <a:endParaRPr lang="en-GB" dirty="0"/>
          </a:p>
        </p:txBody>
      </p:sp>
      <p:sp>
        <p:nvSpPr>
          <p:cNvPr id="3" name="Content Placeholder 2"/>
          <p:cNvSpPr>
            <a:spLocks noGrp="1"/>
          </p:cNvSpPr>
          <p:nvPr>
            <p:ph idx="1"/>
          </p:nvPr>
        </p:nvSpPr>
        <p:spPr/>
        <p:txBody>
          <a:bodyPr/>
          <a:lstStyle/>
          <a:p>
            <a:r>
              <a:rPr lang="en-GB" dirty="0" smtClean="0"/>
              <a:t>Public or private good? </a:t>
            </a:r>
            <a:endParaRPr lang="en-GB" dirty="0"/>
          </a:p>
        </p:txBody>
      </p:sp>
    </p:spTree>
    <p:extLst>
      <p:ext uri="{BB962C8B-B14F-4D97-AF65-F5344CB8AC3E}">
        <p14:creationId xmlns:p14="http://schemas.microsoft.com/office/powerpoint/2010/main" val="2364855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Social capital definitions as a private good:</a:t>
            </a:r>
            <a:endParaRPr lang="en-GB" dirty="0"/>
          </a:p>
        </p:txBody>
      </p:sp>
      <p:sp>
        <p:nvSpPr>
          <p:cNvPr id="3" name="Content Placeholder 2"/>
          <p:cNvSpPr>
            <a:spLocks noGrp="1"/>
          </p:cNvSpPr>
          <p:nvPr>
            <p:ph idx="1"/>
          </p:nvPr>
        </p:nvSpPr>
        <p:spPr/>
        <p:txBody>
          <a:bodyPr/>
          <a:lstStyle/>
          <a:p>
            <a:r>
              <a:rPr lang="en-GB" dirty="0" smtClean="0"/>
              <a:t>Ability of persons to gain benefits from specific social structures, in which they are involved based on trust, social norms and values (</a:t>
            </a:r>
            <a:r>
              <a:rPr lang="en-GB" dirty="0" err="1" smtClean="0"/>
              <a:t>Portes</a:t>
            </a:r>
            <a:r>
              <a:rPr lang="en-GB" dirty="0" smtClean="0"/>
              <a:t>, 1998)</a:t>
            </a:r>
          </a:p>
          <a:p>
            <a:r>
              <a:rPr lang="en-GB" dirty="0" smtClean="0"/>
              <a:t>According to Burt (1992) social capital refers to opportunities for unfolding your financial and human capital using your personal contacts</a:t>
            </a:r>
            <a:endParaRPr lang="en-GB" dirty="0"/>
          </a:p>
        </p:txBody>
      </p:sp>
      <p:sp>
        <p:nvSpPr>
          <p:cNvPr id="4" name="Rectangle 3"/>
          <p:cNvSpPr/>
          <p:nvPr/>
        </p:nvSpPr>
        <p:spPr>
          <a:xfrm>
            <a:off x="838200" y="6311900"/>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92623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Social capital definition as public good:</a:t>
            </a:r>
            <a:endParaRPr lang="en-GB" dirty="0"/>
          </a:p>
        </p:txBody>
      </p:sp>
      <p:sp>
        <p:nvSpPr>
          <p:cNvPr id="3" name="Content Placeholder 2"/>
          <p:cNvSpPr>
            <a:spLocks noGrp="1"/>
          </p:cNvSpPr>
          <p:nvPr>
            <p:ph idx="1"/>
          </p:nvPr>
        </p:nvSpPr>
        <p:spPr/>
        <p:txBody>
          <a:bodyPr/>
          <a:lstStyle/>
          <a:p>
            <a:r>
              <a:rPr lang="en-GB" dirty="0" smtClean="0"/>
              <a:t>According to Fukuyama (1995), social capital refers to ability of people to work together in groups towards achieving common organizational goals (</a:t>
            </a:r>
            <a:r>
              <a:rPr lang="en-GB" i="1" dirty="0" smtClean="0"/>
              <a:t>spontaneous sociability</a:t>
            </a:r>
            <a:r>
              <a:rPr lang="en-GB" dirty="0" smtClean="0"/>
              <a:t>) </a:t>
            </a:r>
          </a:p>
          <a:p>
            <a:r>
              <a:rPr lang="en-GB" dirty="0" smtClean="0"/>
              <a:t>Putnam (1993) argues that social capital refers to such features of organizations as trust, norms and networks enabling facilitation of economic transactions. </a:t>
            </a:r>
          </a:p>
        </p:txBody>
      </p:sp>
      <p:sp>
        <p:nvSpPr>
          <p:cNvPr id="4" name="Rectangle 3"/>
          <p:cNvSpPr/>
          <p:nvPr/>
        </p:nvSpPr>
        <p:spPr>
          <a:xfrm>
            <a:off x="932290" y="617696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200438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Social capital definitions as both private and public good:</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 Social capital is the sum of the resources, actual or virtual, that accrue to an individual or a group by virtue of possessing a durable network of more or less institutionalized relationships of mutual acquaintance and recognition” , </a:t>
            </a:r>
            <a:r>
              <a:rPr lang="fr-FR" sz="2400" i="1" dirty="0" smtClean="0"/>
              <a:t>(Bourdieu, in Bourdieu &amp; </a:t>
            </a:r>
            <a:r>
              <a:rPr lang="fr-FR" sz="2400" i="1" dirty="0" err="1" smtClean="0"/>
              <a:t>Wacquant</a:t>
            </a:r>
            <a:r>
              <a:rPr lang="fr-FR" sz="2400" i="1" dirty="0" smtClean="0"/>
              <a:t>, 1992: 119) </a:t>
            </a:r>
          </a:p>
          <a:p>
            <a:pPr marL="0" indent="0">
              <a:buNone/>
            </a:pPr>
            <a:r>
              <a:rPr lang="en-GB" dirty="0" smtClean="0"/>
              <a:t>“the sum of the actual and potential resources embedded within, available through, and derived from the network of relationships possessed by an individual or social unit. Social capital thus comprises both the network and the assets that may be mobilized through that network”, (</a:t>
            </a:r>
            <a:r>
              <a:rPr lang="en-GB" sz="2400" i="1" dirty="0" err="1" smtClean="0"/>
              <a:t>Nahapiet</a:t>
            </a:r>
            <a:r>
              <a:rPr lang="en-GB" sz="2400" i="1" dirty="0" smtClean="0"/>
              <a:t>, </a:t>
            </a:r>
            <a:r>
              <a:rPr lang="en-GB" sz="2400" i="1" dirty="0" err="1" smtClean="0"/>
              <a:t>Ghoshal</a:t>
            </a:r>
            <a:r>
              <a:rPr lang="en-GB" sz="2400" i="1" dirty="0" smtClean="0"/>
              <a:t>, 1998: 243)</a:t>
            </a:r>
          </a:p>
          <a:p>
            <a:pPr marL="0" indent="0">
              <a:buNone/>
            </a:pPr>
            <a:endParaRPr lang="en-GB" sz="2400" i="1" dirty="0"/>
          </a:p>
        </p:txBody>
      </p:sp>
    </p:spTree>
    <p:extLst>
      <p:ext uri="{BB962C8B-B14F-4D97-AF65-F5344CB8AC3E}">
        <p14:creationId xmlns:p14="http://schemas.microsoft.com/office/powerpoint/2010/main" val="3756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Dimensions of Social capital:</a:t>
            </a:r>
            <a:endParaRPr lang="en-GB" dirty="0"/>
          </a:p>
        </p:txBody>
      </p:sp>
      <p:sp>
        <p:nvSpPr>
          <p:cNvPr id="3" name="Content Placeholder 2"/>
          <p:cNvSpPr>
            <a:spLocks noGrp="1"/>
          </p:cNvSpPr>
          <p:nvPr>
            <p:ph idx="1"/>
          </p:nvPr>
        </p:nvSpPr>
        <p:spPr/>
        <p:txBody>
          <a:bodyPr/>
          <a:lstStyle/>
          <a:p>
            <a:r>
              <a:rPr lang="en-GB" dirty="0" smtClean="0"/>
              <a:t>Structural (networks) </a:t>
            </a:r>
          </a:p>
          <a:p>
            <a:r>
              <a:rPr lang="en-GB" dirty="0" smtClean="0"/>
              <a:t>Relational (trust)</a:t>
            </a:r>
          </a:p>
          <a:p>
            <a:r>
              <a:rPr lang="en-GB" dirty="0" smtClean="0"/>
              <a:t>Cognitive (shared vision, norms and values)</a:t>
            </a:r>
            <a:endParaRPr lang="en-GB" dirty="0"/>
          </a:p>
        </p:txBody>
      </p:sp>
      <p:sp>
        <p:nvSpPr>
          <p:cNvPr id="4" name="Rectangle 3"/>
          <p:cNvSpPr/>
          <p:nvPr/>
        </p:nvSpPr>
        <p:spPr>
          <a:xfrm>
            <a:off x="547729" y="617696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410506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Forms of trust:</a:t>
            </a:r>
            <a:endParaRPr lang="en-GB" dirty="0"/>
          </a:p>
        </p:txBody>
      </p:sp>
      <p:sp>
        <p:nvSpPr>
          <p:cNvPr id="3" name="Content Placeholder 2"/>
          <p:cNvSpPr>
            <a:spLocks noGrp="1"/>
          </p:cNvSpPr>
          <p:nvPr>
            <p:ph idx="1"/>
          </p:nvPr>
        </p:nvSpPr>
        <p:spPr/>
        <p:txBody>
          <a:bodyPr/>
          <a:lstStyle/>
          <a:p>
            <a:r>
              <a:rPr lang="en-GB" dirty="0"/>
              <a:t>G</a:t>
            </a:r>
            <a:r>
              <a:rPr lang="lv-LV" i="1" dirty="0" smtClean="0"/>
              <a:t>eneralized trust</a:t>
            </a:r>
            <a:r>
              <a:rPr lang="lv-LV" dirty="0" smtClean="0"/>
              <a:t> </a:t>
            </a:r>
          </a:p>
          <a:p>
            <a:r>
              <a:rPr lang="en-GB" dirty="0"/>
              <a:t>P</a:t>
            </a:r>
            <a:r>
              <a:rPr lang="lv-LV" i="1" dirty="0" smtClean="0"/>
              <a:t>ersonalized trust</a:t>
            </a:r>
            <a:endParaRPr lang="en-GB" dirty="0"/>
          </a:p>
        </p:txBody>
      </p:sp>
      <p:sp>
        <p:nvSpPr>
          <p:cNvPr id="4" name="Rectangle 3"/>
          <p:cNvSpPr/>
          <p:nvPr/>
        </p:nvSpPr>
        <p:spPr>
          <a:xfrm>
            <a:off x="838200" y="6176963"/>
            <a:ext cx="2465290" cy="369332"/>
          </a:xfrm>
          <a:prstGeom prst="rect">
            <a:avLst/>
          </a:prstGeom>
        </p:spPr>
        <p:txBody>
          <a:bodyPr wrap="none">
            <a:spAutoFit/>
          </a:bodyPr>
          <a:lstStyle/>
          <a:p>
            <a:r>
              <a:rPr lang="lv-LV" dirty="0"/>
              <a:t>PIRSES-GA-2012-318961</a:t>
            </a:r>
            <a:endParaRPr lang="en-GB" dirty="0"/>
          </a:p>
        </p:txBody>
      </p:sp>
    </p:spTree>
    <p:extLst>
      <p:ext uri="{BB962C8B-B14F-4D97-AF65-F5344CB8AC3E}">
        <p14:creationId xmlns:p14="http://schemas.microsoft.com/office/powerpoint/2010/main" val="319695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760</Words>
  <Application>Microsoft Office PowerPoint</Application>
  <PresentationFormat>Widescreen</PresentationFormat>
  <Paragraphs>71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Twofold nature of Social Capital: examples from the post-soviet context in Latvia</vt:lpstr>
      <vt:lpstr>CV Ilona Baumane-Vītoliņa</vt:lpstr>
      <vt:lpstr>Some publications and research fields</vt:lpstr>
      <vt:lpstr>Some problems defining social capital:</vt:lpstr>
      <vt:lpstr>Examples of Social capital definitions as a private good:</vt:lpstr>
      <vt:lpstr>Examples of Social capital definition as public good:</vt:lpstr>
      <vt:lpstr>Examples of Social capital definitions as both private and public good:</vt:lpstr>
      <vt:lpstr>Dimensions of Social capital:</vt:lpstr>
      <vt:lpstr>Forms of trust:</vt:lpstr>
      <vt:lpstr>Tautological nature of Social capital:</vt:lpstr>
      <vt:lpstr>Categories of Social Capital measurment according to OECD: </vt:lpstr>
      <vt:lpstr>Problems with opinion survays: </vt:lpstr>
      <vt:lpstr>Aspects of social capital in local economic development: the case of regional Latvia</vt:lpstr>
      <vt:lpstr>PowerPoint Presentation</vt:lpstr>
      <vt:lpstr>PowerPoint Presentation</vt:lpstr>
      <vt:lpstr>PowerPoint Presentation</vt:lpstr>
      <vt:lpstr>PowerPoint Presentation</vt:lpstr>
      <vt:lpstr>PowerPoint Presentation</vt:lpstr>
      <vt:lpstr>PowerPoint Presentation</vt:lpstr>
      <vt:lpstr>Civic engagement in Latvia – norms do not comply to reaality: </vt:lpstr>
      <vt:lpstr>Mistrust in formal institutions: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Capital: Possibilities for Interdisciplinary research</dc:title>
  <dc:creator>Ilona Baumane</dc:creator>
  <cp:lastModifiedBy>Ilona Baumane</cp:lastModifiedBy>
  <cp:revision>19</cp:revision>
  <dcterms:created xsi:type="dcterms:W3CDTF">2014-04-16T18:48:52Z</dcterms:created>
  <dcterms:modified xsi:type="dcterms:W3CDTF">2014-04-24T17:48:34Z</dcterms:modified>
</cp:coreProperties>
</file>